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8"/>
  </p:notesMasterIdLst>
  <p:handoutMasterIdLst>
    <p:handoutMasterId r:id="rId19"/>
  </p:handoutMasterIdLst>
  <p:sldIdLst>
    <p:sldId id="270" r:id="rId2"/>
    <p:sldId id="256" r:id="rId3"/>
    <p:sldId id="278" r:id="rId4"/>
    <p:sldId id="274" r:id="rId5"/>
    <p:sldId id="275" r:id="rId6"/>
    <p:sldId id="291" r:id="rId7"/>
    <p:sldId id="296" r:id="rId8"/>
    <p:sldId id="297" r:id="rId9"/>
    <p:sldId id="298" r:id="rId10"/>
    <p:sldId id="285" r:id="rId11"/>
    <p:sldId id="289" r:id="rId12"/>
    <p:sldId id="294" r:id="rId13"/>
    <p:sldId id="295" r:id="rId14"/>
    <p:sldId id="284" r:id="rId15"/>
    <p:sldId id="293" r:id="rId16"/>
    <p:sldId id="277"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509C"/>
    <a:srgbClr val="FCA71E"/>
    <a:srgbClr val="FAA82C"/>
    <a:srgbClr val="405B76"/>
    <a:srgbClr val="152D49"/>
    <a:srgbClr val="45A78E"/>
    <a:srgbClr val="042B4A"/>
    <a:srgbClr val="426480"/>
    <a:srgbClr val="42647F"/>
    <a:srgbClr val="FAA71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7" autoAdjust="0"/>
    <p:restoredTop sz="94660"/>
  </p:normalViewPr>
  <p:slideViewPr>
    <p:cSldViewPr snapToGrid="0" snapToObjects="1">
      <p:cViewPr varScale="1">
        <p:scale>
          <a:sx n="82" d="100"/>
          <a:sy n="82" d="100"/>
        </p:scale>
        <p:origin x="1478"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1798B2-8A4B-2446-B6F0-7A9B9C158E37}" type="datetimeFigureOut">
              <a:rPr lang="en-US" smtClean="0"/>
              <a:t>12/16/2023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C943C99-E074-C04C-AF52-066428F31260}" type="slidenum">
              <a:rPr lang="en-US" smtClean="0"/>
              <a:t>‹#›</a:t>
            </a:fld>
            <a:endParaRPr lang="en-US"/>
          </a:p>
        </p:txBody>
      </p:sp>
    </p:spTree>
    <p:extLst>
      <p:ext uri="{BB962C8B-B14F-4D97-AF65-F5344CB8AC3E}">
        <p14:creationId xmlns:p14="http://schemas.microsoft.com/office/powerpoint/2010/main" val="810204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FE1118-A4E6-2B4A-AF18-287D336DCF6C}" type="datetimeFigureOut">
              <a:rPr lang="en-US" smtClean="0"/>
              <a:t>12/16/2023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83126A-5919-944C-8385-AD187C64D85E}" type="slidenum">
              <a:rPr lang="en-US" smtClean="0"/>
              <a:t>‹#›</a:t>
            </a:fld>
            <a:endParaRPr lang="en-US"/>
          </a:p>
        </p:txBody>
      </p:sp>
    </p:spTree>
    <p:extLst>
      <p:ext uri="{BB962C8B-B14F-4D97-AF65-F5344CB8AC3E}">
        <p14:creationId xmlns:p14="http://schemas.microsoft.com/office/powerpoint/2010/main" val="33968002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83126A-5919-944C-8385-AD187C64D85E}" type="slidenum">
              <a:rPr lang="en-US" smtClean="0"/>
              <a:t>1</a:t>
            </a:fld>
            <a:endParaRPr lang="en-US"/>
          </a:p>
        </p:txBody>
      </p:sp>
    </p:spTree>
    <p:extLst>
      <p:ext uri="{BB962C8B-B14F-4D97-AF65-F5344CB8AC3E}">
        <p14:creationId xmlns:p14="http://schemas.microsoft.com/office/powerpoint/2010/main" val="3020423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Interviews</a:t>
            </a:r>
            <a:r>
              <a:rPr lang="en-US" baseline="0" dirty="0" smtClean="0"/>
              <a:t> close on January 8</a:t>
            </a:r>
            <a:r>
              <a:rPr lang="en-US" baseline="30000" dirty="0" smtClean="0"/>
              <a:t>th</a:t>
            </a:r>
            <a:r>
              <a:rPr lang="en-US" baseline="0" dirty="0" smtClean="0"/>
              <a:t>/9</a:t>
            </a:r>
            <a:r>
              <a:rPr lang="en-US" baseline="30000" dirty="0" smtClean="0"/>
              <a:t>th</a:t>
            </a: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They are allowed to missed 16 hours per class.  Do not have to make up the 16 hours. </a:t>
            </a:r>
            <a:endParaRPr lang="en-US" dirty="0" smtClean="0">
              <a:solidFill>
                <a:schemeClr val="bg2"/>
              </a:solidFill>
            </a:endParaRPr>
          </a:p>
          <a:p>
            <a:endParaRPr lang="en-US" dirty="0"/>
          </a:p>
        </p:txBody>
      </p:sp>
      <p:sp>
        <p:nvSpPr>
          <p:cNvPr id="4" name="Slide Number Placeholder 3"/>
          <p:cNvSpPr>
            <a:spLocks noGrp="1"/>
          </p:cNvSpPr>
          <p:nvPr>
            <p:ph type="sldNum" sz="quarter" idx="10"/>
          </p:nvPr>
        </p:nvSpPr>
        <p:spPr/>
        <p:txBody>
          <a:bodyPr/>
          <a:lstStyle/>
          <a:p>
            <a:fld id="{65317C1F-E433-4BF1-8F1A-A5B08BF152FA}" type="slidenum">
              <a:rPr lang="en-US" smtClean="0"/>
              <a:t>7</a:t>
            </a:fld>
            <a:endParaRPr lang="en-US"/>
          </a:p>
        </p:txBody>
      </p:sp>
    </p:spTree>
    <p:extLst>
      <p:ext uri="{BB962C8B-B14F-4D97-AF65-F5344CB8AC3E}">
        <p14:creationId xmlns:p14="http://schemas.microsoft.com/office/powerpoint/2010/main" val="2139781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Prescription drugs</a:t>
            </a:r>
            <a:r>
              <a:rPr lang="en-US" baseline="0" dirty="0" smtClean="0"/>
              <a:t> are allowed with a prescription in the customer’s name.  </a:t>
            </a:r>
          </a:p>
          <a:p>
            <a:r>
              <a:rPr lang="en-US" baseline="0" dirty="0" smtClean="0"/>
              <a:t>Started with 12 and ended with 11 (6 students take the exam and pass on the first time) </a:t>
            </a:r>
          </a:p>
          <a:p>
            <a:r>
              <a:rPr lang="en-US" baseline="0" dirty="0" smtClean="0"/>
              <a:t>Practical exam cost is not included on the tuition. </a:t>
            </a:r>
          </a:p>
          <a:p>
            <a:r>
              <a:rPr lang="en-US" baseline="0" dirty="0" smtClean="0"/>
              <a:t>Tuition 1000 (uniform included)</a:t>
            </a:r>
          </a:p>
          <a:p>
            <a:r>
              <a:rPr lang="en-US" baseline="0" dirty="0" smtClean="0"/>
              <a:t>Book 412 </a:t>
            </a:r>
          </a:p>
          <a:p>
            <a:r>
              <a:rPr lang="en-US" baseline="0" dirty="0" smtClean="0"/>
              <a:t>Practical exam fee is dependent on number of students taking the course</a:t>
            </a:r>
            <a:endParaRPr lang="en-US" dirty="0"/>
          </a:p>
        </p:txBody>
      </p:sp>
      <p:sp>
        <p:nvSpPr>
          <p:cNvPr id="4" name="Slide Number Placeholder 3"/>
          <p:cNvSpPr>
            <a:spLocks noGrp="1"/>
          </p:cNvSpPr>
          <p:nvPr>
            <p:ph type="sldNum" sz="quarter" idx="10"/>
          </p:nvPr>
        </p:nvSpPr>
        <p:spPr/>
        <p:txBody>
          <a:bodyPr/>
          <a:lstStyle/>
          <a:p>
            <a:fld id="{65317C1F-E433-4BF1-8F1A-A5B08BF152FA}" type="slidenum">
              <a:rPr lang="en-US" smtClean="0"/>
              <a:t>8</a:t>
            </a:fld>
            <a:endParaRPr lang="en-US"/>
          </a:p>
        </p:txBody>
      </p:sp>
    </p:spTree>
    <p:extLst>
      <p:ext uri="{BB962C8B-B14F-4D97-AF65-F5344CB8AC3E}">
        <p14:creationId xmlns:p14="http://schemas.microsoft.com/office/powerpoint/2010/main" val="4281332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017CAD-11D8-4314-AB98-0A448EC1520C}" type="slidenum">
              <a:rPr lang="en-US" smtClean="0"/>
              <a:t>12</a:t>
            </a:fld>
            <a:endParaRPr lang="en-US"/>
          </a:p>
        </p:txBody>
      </p:sp>
    </p:spTree>
    <p:extLst>
      <p:ext uri="{BB962C8B-B14F-4D97-AF65-F5344CB8AC3E}">
        <p14:creationId xmlns:p14="http://schemas.microsoft.com/office/powerpoint/2010/main" val="3978633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a:t>
            </a:r>
            <a:r>
              <a:rPr lang="en-US" baseline="0" dirty="0" smtClean="0"/>
              <a:t> Center, ID access is needed to use the resources 7-10 PM, 8-4</a:t>
            </a:r>
          </a:p>
          <a:p>
            <a:r>
              <a:rPr lang="en-US" baseline="0" dirty="0" smtClean="0"/>
              <a:t>Career Center the customer can go to one of the career center (there are 12 computers.  there is always space)</a:t>
            </a:r>
          </a:p>
          <a:p>
            <a:r>
              <a:rPr lang="en-US" baseline="0" dirty="0" smtClean="0"/>
              <a:t>Students will have advisors. </a:t>
            </a:r>
            <a:endParaRPr lang="en-US" baseline="0" dirty="0" smtClean="0"/>
          </a:p>
          <a:p>
            <a:endParaRPr lang="en-US" baseline="0" dirty="0" smtClean="0"/>
          </a:p>
          <a:p>
            <a:pPr marL="0" indent="0">
              <a:buNone/>
            </a:pPr>
            <a:r>
              <a:rPr lang="en-US" b="1" u="sng" dirty="0" smtClean="0">
                <a:solidFill>
                  <a:schemeClr val="accent3"/>
                </a:solidFill>
              </a:rPr>
              <a:t>The list below is not required for training but might be necessary for employment </a:t>
            </a:r>
            <a:r>
              <a:rPr lang="en-US" dirty="0" smtClean="0">
                <a:solidFill>
                  <a:srgbClr val="FF0000"/>
                </a:solidFill>
              </a:rPr>
              <a:t>(need to maintain as all</a:t>
            </a:r>
            <a:r>
              <a:rPr lang="en-US" baseline="0" dirty="0" smtClean="0">
                <a:solidFill>
                  <a:srgbClr val="FF0000"/>
                </a:solidFill>
              </a:rPr>
              <a:t> </a:t>
            </a:r>
            <a:r>
              <a:rPr lang="en-US" dirty="0" smtClean="0">
                <a:solidFill>
                  <a:srgbClr val="FF0000"/>
                </a:solidFill>
              </a:rPr>
              <a:t>requirements)</a:t>
            </a:r>
            <a:endParaRPr lang="en-US" b="1" u="sng" dirty="0" smtClean="0">
              <a:solidFill>
                <a:schemeClr val="accent3"/>
              </a:solidFill>
            </a:endParaRPr>
          </a:p>
          <a:p>
            <a:pPr>
              <a:buFont typeface="Wingdings" panose="05000000000000000000" pitchFamily="2" charset="2"/>
              <a:buChar char="§"/>
            </a:pPr>
            <a:r>
              <a:rPr lang="en-US" dirty="0" smtClean="0"/>
              <a:t>High School Diploma or equivalent</a:t>
            </a:r>
            <a:endParaRPr lang="en-US" dirty="0" smtClean="0">
              <a:solidFill>
                <a:srgbClr val="FF0000"/>
              </a:solidFill>
            </a:endParaRPr>
          </a:p>
          <a:p>
            <a:pPr>
              <a:buFont typeface="Wingdings" panose="05000000000000000000" pitchFamily="2" charset="2"/>
              <a:buChar char="§"/>
            </a:pPr>
            <a:r>
              <a:rPr lang="en-US" dirty="0" smtClean="0">
                <a:solidFill>
                  <a:schemeClr val="accent5">
                    <a:lumMod val="50000"/>
                  </a:schemeClr>
                </a:solidFill>
              </a:rPr>
              <a:t>Pass a CORI/SORI test </a:t>
            </a:r>
          </a:p>
          <a:p>
            <a:pPr>
              <a:buFont typeface="Wingdings" panose="05000000000000000000" pitchFamily="2" charset="2"/>
              <a:buChar char="§"/>
            </a:pPr>
            <a:r>
              <a:rPr lang="en-US" dirty="0" smtClean="0"/>
              <a:t>Immunization records including COVID vaccine</a:t>
            </a:r>
          </a:p>
          <a:p>
            <a:pPr>
              <a:buFont typeface="Wingdings" panose="05000000000000000000" pitchFamily="2" charset="2"/>
              <a:buChar char="§"/>
            </a:pPr>
            <a:r>
              <a:rPr lang="en-US" dirty="0" smtClean="0"/>
              <a:t>Pass a drug test which includes Marijuana </a:t>
            </a:r>
          </a:p>
          <a:p>
            <a:pPr>
              <a:buFont typeface="Wingdings" panose="05000000000000000000" pitchFamily="2" charset="2"/>
              <a:buChar char="§"/>
            </a:pPr>
            <a:r>
              <a:rPr lang="en-US" dirty="0" smtClean="0"/>
              <a:t>Clean driving record </a:t>
            </a:r>
            <a:r>
              <a:rPr lang="en-US" i="1" dirty="0" smtClean="0"/>
              <a:t>(must have a valid drivers license with 3 or less infractions in a 3 year period and/or no DUI/OUI in the past 7 years</a:t>
            </a:r>
            <a:r>
              <a:rPr lang="en-US" i="1" strike="sngStrike" dirty="0" smtClean="0"/>
              <a:t>) </a:t>
            </a:r>
          </a:p>
          <a:p>
            <a:endParaRPr lang="en-US" dirty="0"/>
          </a:p>
        </p:txBody>
      </p:sp>
      <p:sp>
        <p:nvSpPr>
          <p:cNvPr id="4" name="Slide Number Placeholder 3"/>
          <p:cNvSpPr>
            <a:spLocks noGrp="1"/>
          </p:cNvSpPr>
          <p:nvPr>
            <p:ph type="sldNum" sz="quarter" idx="10"/>
          </p:nvPr>
        </p:nvSpPr>
        <p:spPr/>
        <p:txBody>
          <a:bodyPr/>
          <a:lstStyle/>
          <a:p>
            <a:fld id="{3A017CAD-11D8-4314-AB98-0A448EC1520C}" type="slidenum">
              <a:rPr lang="en-US" smtClean="0"/>
              <a:t>13</a:t>
            </a:fld>
            <a:endParaRPr lang="en-US"/>
          </a:p>
        </p:txBody>
      </p:sp>
    </p:spTree>
    <p:extLst>
      <p:ext uri="{BB962C8B-B14F-4D97-AF65-F5344CB8AC3E}">
        <p14:creationId xmlns:p14="http://schemas.microsoft.com/office/powerpoint/2010/main" val="1888168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4528392"/>
            <a:ext cx="6742545"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userDrawn="1"/>
        </p:nvSpPr>
        <p:spPr>
          <a:xfrm>
            <a:off x="6846454" y="-1037803"/>
            <a:ext cx="3286607" cy="5663682"/>
          </a:xfrm>
          <a:custGeom>
            <a:avLst/>
            <a:gdLst>
              <a:gd name="connsiteX0" fmla="*/ 2123722 w 2949222"/>
              <a:gd name="connsiteY0" fmla="*/ 4614333 h 4614333"/>
              <a:gd name="connsiteX1" fmla="*/ 0 w 2949222"/>
              <a:gd name="connsiteY1" fmla="*/ 7055 h 4614333"/>
              <a:gd name="connsiteX2" fmla="*/ 2949222 w 2949222"/>
              <a:gd name="connsiteY2" fmla="*/ 0 h 4614333"/>
              <a:gd name="connsiteX3" fmla="*/ 2942166 w 2949222"/>
              <a:gd name="connsiteY3" fmla="*/ 4607277 h 4614333"/>
              <a:gd name="connsiteX4" fmla="*/ 2123722 w 2949222"/>
              <a:gd name="connsiteY4" fmla="*/ 4614333 h 4614333"/>
              <a:gd name="connsiteX0" fmla="*/ 2109611 w 2949222"/>
              <a:gd name="connsiteY0" fmla="*/ 4571999 h 4607277"/>
              <a:gd name="connsiteX1" fmla="*/ 0 w 2949222"/>
              <a:gd name="connsiteY1" fmla="*/ 7055 h 4607277"/>
              <a:gd name="connsiteX2" fmla="*/ 2949222 w 2949222"/>
              <a:gd name="connsiteY2" fmla="*/ 0 h 4607277"/>
              <a:gd name="connsiteX3" fmla="*/ 2942166 w 2949222"/>
              <a:gd name="connsiteY3" fmla="*/ 4607277 h 4607277"/>
              <a:gd name="connsiteX4" fmla="*/ 2109611 w 2949222"/>
              <a:gd name="connsiteY4" fmla="*/ 4571999 h 4607277"/>
              <a:gd name="connsiteX0" fmla="*/ 2109611 w 2949222"/>
              <a:gd name="connsiteY0" fmla="*/ 4571999 h 4571999"/>
              <a:gd name="connsiteX1" fmla="*/ 0 w 2949222"/>
              <a:gd name="connsiteY1" fmla="*/ 7055 h 4571999"/>
              <a:gd name="connsiteX2" fmla="*/ 2949222 w 2949222"/>
              <a:gd name="connsiteY2" fmla="*/ 0 h 4571999"/>
              <a:gd name="connsiteX3" fmla="*/ 2942166 w 2949222"/>
              <a:gd name="connsiteY3" fmla="*/ 4571999 h 4571999"/>
              <a:gd name="connsiteX4" fmla="*/ 2109611 w 2949222"/>
              <a:gd name="connsiteY4" fmla="*/ 4571999 h 457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222" h="4571999">
                <a:moveTo>
                  <a:pt x="2109611" y="4571999"/>
                </a:moveTo>
                <a:lnTo>
                  <a:pt x="0" y="7055"/>
                </a:lnTo>
                <a:lnTo>
                  <a:pt x="2949222" y="0"/>
                </a:lnTo>
                <a:lnTo>
                  <a:pt x="2942166" y="4571999"/>
                </a:lnTo>
                <a:lnTo>
                  <a:pt x="2109611" y="4571999"/>
                </a:lnTo>
                <a:close/>
              </a:path>
            </a:pathLst>
          </a:custGeom>
          <a:solidFill>
            <a:srgbClr val="405B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Freeform 11"/>
          <p:cNvSpPr/>
          <p:nvPr userDrawn="1"/>
        </p:nvSpPr>
        <p:spPr>
          <a:xfrm>
            <a:off x="7033491" y="-949194"/>
            <a:ext cx="3286607" cy="5663682"/>
          </a:xfrm>
          <a:custGeom>
            <a:avLst/>
            <a:gdLst>
              <a:gd name="connsiteX0" fmla="*/ 2123722 w 2949222"/>
              <a:gd name="connsiteY0" fmla="*/ 4614333 h 4614333"/>
              <a:gd name="connsiteX1" fmla="*/ 0 w 2949222"/>
              <a:gd name="connsiteY1" fmla="*/ 7055 h 4614333"/>
              <a:gd name="connsiteX2" fmla="*/ 2949222 w 2949222"/>
              <a:gd name="connsiteY2" fmla="*/ 0 h 4614333"/>
              <a:gd name="connsiteX3" fmla="*/ 2942166 w 2949222"/>
              <a:gd name="connsiteY3" fmla="*/ 4607277 h 4614333"/>
              <a:gd name="connsiteX4" fmla="*/ 2123722 w 2949222"/>
              <a:gd name="connsiteY4" fmla="*/ 4614333 h 4614333"/>
              <a:gd name="connsiteX0" fmla="*/ 2109611 w 2949222"/>
              <a:gd name="connsiteY0" fmla="*/ 4571999 h 4607277"/>
              <a:gd name="connsiteX1" fmla="*/ 0 w 2949222"/>
              <a:gd name="connsiteY1" fmla="*/ 7055 h 4607277"/>
              <a:gd name="connsiteX2" fmla="*/ 2949222 w 2949222"/>
              <a:gd name="connsiteY2" fmla="*/ 0 h 4607277"/>
              <a:gd name="connsiteX3" fmla="*/ 2942166 w 2949222"/>
              <a:gd name="connsiteY3" fmla="*/ 4607277 h 4607277"/>
              <a:gd name="connsiteX4" fmla="*/ 2109611 w 2949222"/>
              <a:gd name="connsiteY4" fmla="*/ 4571999 h 4607277"/>
              <a:gd name="connsiteX0" fmla="*/ 2109611 w 2949222"/>
              <a:gd name="connsiteY0" fmla="*/ 4571999 h 4571999"/>
              <a:gd name="connsiteX1" fmla="*/ 0 w 2949222"/>
              <a:gd name="connsiteY1" fmla="*/ 7055 h 4571999"/>
              <a:gd name="connsiteX2" fmla="*/ 2949222 w 2949222"/>
              <a:gd name="connsiteY2" fmla="*/ 0 h 4571999"/>
              <a:gd name="connsiteX3" fmla="*/ 2942166 w 2949222"/>
              <a:gd name="connsiteY3" fmla="*/ 4571999 h 4571999"/>
              <a:gd name="connsiteX4" fmla="*/ 2109611 w 2949222"/>
              <a:gd name="connsiteY4" fmla="*/ 4571999 h 457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222" h="4571999">
                <a:moveTo>
                  <a:pt x="2109611" y="4571999"/>
                </a:moveTo>
                <a:lnTo>
                  <a:pt x="0" y="7055"/>
                </a:lnTo>
                <a:lnTo>
                  <a:pt x="2949222" y="0"/>
                </a:lnTo>
                <a:lnTo>
                  <a:pt x="2942166" y="4571999"/>
                </a:lnTo>
                <a:lnTo>
                  <a:pt x="2109611" y="4571999"/>
                </a:lnTo>
                <a:close/>
              </a:path>
            </a:pathLst>
          </a:custGeom>
          <a:solidFill>
            <a:srgbClr val="152D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a:off x="7056" y="4528392"/>
            <a:ext cx="9144000" cy="0"/>
          </a:xfrm>
          <a:prstGeom prst="line">
            <a:avLst/>
          </a:prstGeom>
          <a:ln w="28575" cmpd="sng">
            <a:solidFill>
              <a:srgbClr val="FAA71F"/>
            </a:solidFill>
          </a:ln>
          <a:effectLst/>
        </p:spPr>
        <p:style>
          <a:lnRef idx="2">
            <a:schemeClr val="accent1"/>
          </a:lnRef>
          <a:fillRef idx="0">
            <a:schemeClr val="accent1"/>
          </a:fillRef>
          <a:effectRef idx="1">
            <a:schemeClr val="accent1"/>
          </a:effectRef>
          <a:fontRef idx="minor">
            <a:schemeClr val="tx1"/>
          </a:fontRef>
        </p:style>
      </p:cxnSp>
      <p:sp>
        <p:nvSpPr>
          <p:cNvPr id="18" name="Title 14"/>
          <p:cNvSpPr>
            <a:spLocks noGrp="1"/>
          </p:cNvSpPr>
          <p:nvPr>
            <p:ph type="title"/>
          </p:nvPr>
        </p:nvSpPr>
        <p:spPr>
          <a:xfrm>
            <a:off x="457200" y="972490"/>
            <a:ext cx="6400800" cy="1141001"/>
          </a:xfrm>
        </p:spPr>
        <p:txBody>
          <a:bodyPr lIns="0" rIns="0" anchor="b" anchorCtr="0"/>
          <a:lstStyle>
            <a:lvl1pPr>
              <a:lnSpc>
                <a:spcPct val="80000"/>
              </a:lnSpc>
              <a:defRPr sz="5400" b="0">
                <a:solidFill>
                  <a:srgbClr val="152D49"/>
                </a:solidFill>
              </a:defRPr>
            </a:lvl1pPr>
          </a:lstStyle>
          <a:p>
            <a:r>
              <a:rPr lang="en-US" dirty="0" smtClean="0"/>
              <a:t>Click to edit Master title style</a:t>
            </a:r>
            <a:endParaRPr lang="en-US" dirty="0"/>
          </a:p>
        </p:txBody>
      </p:sp>
      <p:sp>
        <p:nvSpPr>
          <p:cNvPr id="19" name="Text Placeholder 16"/>
          <p:cNvSpPr>
            <a:spLocks noGrp="1"/>
          </p:cNvSpPr>
          <p:nvPr>
            <p:ph type="body" sz="quarter" idx="10"/>
          </p:nvPr>
        </p:nvSpPr>
        <p:spPr>
          <a:xfrm>
            <a:off x="457200" y="2192459"/>
            <a:ext cx="6597650" cy="746125"/>
          </a:xfrm>
        </p:spPr>
        <p:txBody>
          <a:bodyPr lIns="0" rIns="0">
            <a:noAutofit/>
          </a:bodyPr>
          <a:lstStyle>
            <a:lvl1pPr marL="0" indent="0">
              <a:lnSpc>
                <a:spcPct val="80000"/>
              </a:lnSpc>
              <a:buNone/>
              <a:defRPr sz="2800">
                <a:solidFill>
                  <a:srgbClr val="7F7F7F"/>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Click to edit Master text styles</a:t>
            </a:r>
          </a:p>
        </p:txBody>
      </p:sp>
      <p:sp>
        <p:nvSpPr>
          <p:cNvPr id="15" name="Text Placeholder 16"/>
          <p:cNvSpPr>
            <a:spLocks noGrp="1"/>
          </p:cNvSpPr>
          <p:nvPr>
            <p:ph type="body" sz="quarter" idx="11" hasCustomPrompt="1"/>
          </p:nvPr>
        </p:nvSpPr>
        <p:spPr>
          <a:xfrm>
            <a:off x="6557817" y="6232772"/>
            <a:ext cx="2282241" cy="297677"/>
          </a:xfrm>
        </p:spPr>
        <p:txBody>
          <a:bodyPr lIns="0" rIns="0">
            <a:noAutofit/>
          </a:bodyPr>
          <a:lstStyle>
            <a:lvl1pPr marL="0" indent="0" algn="r">
              <a:lnSpc>
                <a:spcPct val="90000"/>
              </a:lnSpc>
              <a:buNone/>
              <a:defRPr sz="16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April 27, 2018</a:t>
            </a:r>
          </a:p>
        </p:txBody>
      </p:sp>
      <p:sp>
        <p:nvSpPr>
          <p:cNvPr id="16" name="Text Placeholder 16"/>
          <p:cNvSpPr>
            <a:spLocks noGrp="1"/>
          </p:cNvSpPr>
          <p:nvPr>
            <p:ph type="body" sz="quarter" idx="12" hasCustomPrompt="1"/>
          </p:nvPr>
        </p:nvSpPr>
        <p:spPr>
          <a:xfrm>
            <a:off x="5833491" y="5864400"/>
            <a:ext cx="3006567" cy="350898"/>
          </a:xfrm>
        </p:spPr>
        <p:txBody>
          <a:bodyPr lIns="0" rIns="0">
            <a:noAutofit/>
          </a:bodyPr>
          <a:lstStyle>
            <a:lvl1pPr marL="0" indent="0" algn="r">
              <a:lnSpc>
                <a:spcPct val="80000"/>
              </a:lnSpc>
              <a:buNone/>
              <a:defRPr sz="2400">
                <a:solidFill>
                  <a:srgbClr val="042B4A"/>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Presenter</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43" y="4901136"/>
            <a:ext cx="6940743" cy="2089935"/>
          </a:xfrm>
          <a:prstGeom prst="rect">
            <a:avLst/>
          </a:prstGeom>
        </p:spPr>
      </p:pic>
    </p:spTree>
    <p:extLst>
      <p:ext uri="{BB962C8B-B14F-4D97-AF65-F5344CB8AC3E}">
        <p14:creationId xmlns:p14="http://schemas.microsoft.com/office/powerpoint/2010/main" val="33508040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Rectangle 1"/>
          <p:cNvSpPr/>
          <p:nvPr userDrawn="1"/>
        </p:nvSpPr>
        <p:spPr>
          <a:xfrm>
            <a:off x="0" y="-37106"/>
            <a:ext cx="9951357" cy="4816923"/>
          </a:xfrm>
          <a:prstGeom prst="rect">
            <a:avLst/>
          </a:prstGeom>
          <a:solidFill>
            <a:srgbClr val="152D49"/>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52D49"/>
              </a:solidFill>
            </a:endParaRPr>
          </a:p>
        </p:txBody>
      </p:sp>
      <p:sp>
        <p:nvSpPr>
          <p:cNvPr id="4" name="Freeform 3"/>
          <p:cNvSpPr/>
          <p:nvPr userDrawn="1"/>
        </p:nvSpPr>
        <p:spPr>
          <a:xfrm>
            <a:off x="6846454" y="-37105"/>
            <a:ext cx="3286607" cy="5663682"/>
          </a:xfrm>
          <a:custGeom>
            <a:avLst/>
            <a:gdLst>
              <a:gd name="connsiteX0" fmla="*/ 2123722 w 2949222"/>
              <a:gd name="connsiteY0" fmla="*/ 4614333 h 4614333"/>
              <a:gd name="connsiteX1" fmla="*/ 0 w 2949222"/>
              <a:gd name="connsiteY1" fmla="*/ 7055 h 4614333"/>
              <a:gd name="connsiteX2" fmla="*/ 2949222 w 2949222"/>
              <a:gd name="connsiteY2" fmla="*/ 0 h 4614333"/>
              <a:gd name="connsiteX3" fmla="*/ 2942166 w 2949222"/>
              <a:gd name="connsiteY3" fmla="*/ 4607277 h 4614333"/>
              <a:gd name="connsiteX4" fmla="*/ 2123722 w 2949222"/>
              <a:gd name="connsiteY4" fmla="*/ 4614333 h 4614333"/>
              <a:gd name="connsiteX0" fmla="*/ 2109611 w 2949222"/>
              <a:gd name="connsiteY0" fmla="*/ 4571999 h 4607277"/>
              <a:gd name="connsiteX1" fmla="*/ 0 w 2949222"/>
              <a:gd name="connsiteY1" fmla="*/ 7055 h 4607277"/>
              <a:gd name="connsiteX2" fmla="*/ 2949222 w 2949222"/>
              <a:gd name="connsiteY2" fmla="*/ 0 h 4607277"/>
              <a:gd name="connsiteX3" fmla="*/ 2942166 w 2949222"/>
              <a:gd name="connsiteY3" fmla="*/ 4607277 h 4607277"/>
              <a:gd name="connsiteX4" fmla="*/ 2109611 w 2949222"/>
              <a:gd name="connsiteY4" fmla="*/ 4571999 h 4607277"/>
              <a:gd name="connsiteX0" fmla="*/ 2109611 w 2949222"/>
              <a:gd name="connsiteY0" fmla="*/ 4571999 h 4571999"/>
              <a:gd name="connsiteX1" fmla="*/ 0 w 2949222"/>
              <a:gd name="connsiteY1" fmla="*/ 7055 h 4571999"/>
              <a:gd name="connsiteX2" fmla="*/ 2949222 w 2949222"/>
              <a:gd name="connsiteY2" fmla="*/ 0 h 4571999"/>
              <a:gd name="connsiteX3" fmla="*/ 2942166 w 2949222"/>
              <a:gd name="connsiteY3" fmla="*/ 4571999 h 4571999"/>
              <a:gd name="connsiteX4" fmla="*/ 2109611 w 2949222"/>
              <a:gd name="connsiteY4" fmla="*/ 4571999 h 457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222" h="4571999">
                <a:moveTo>
                  <a:pt x="2109611" y="4571999"/>
                </a:moveTo>
                <a:lnTo>
                  <a:pt x="0" y="7055"/>
                </a:lnTo>
                <a:lnTo>
                  <a:pt x="2949222" y="0"/>
                </a:lnTo>
                <a:lnTo>
                  <a:pt x="2942166" y="4571999"/>
                </a:lnTo>
                <a:lnTo>
                  <a:pt x="2109611" y="4571999"/>
                </a:lnTo>
                <a:close/>
              </a:path>
            </a:pathLst>
          </a:custGeom>
          <a:solidFill>
            <a:srgbClr val="405B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 Placeholder 16"/>
          <p:cNvSpPr>
            <a:spLocks noGrp="1"/>
          </p:cNvSpPr>
          <p:nvPr>
            <p:ph type="body" sz="quarter" idx="11" hasCustomPrompt="1"/>
          </p:nvPr>
        </p:nvSpPr>
        <p:spPr>
          <a:xfrm>
            <a:off x="6557817" y="6232772"/>
            <a:ext cx="2282241" cy="297677"/>
          </a:xfrm>
        </p:spPr>
        <p:txBody>
          <a:bodyPr lIns="0" rIns="0">
            <a:noAutofit/>
          </a:bodyPr>
          <a:lstStyle>
            <a:lvl1pPr marL="0" indent="0" algn="r">
              <a:lnSpc>
                <a:spcPct val="90000"/>
              </a:lnSpc>
              <a:buNone/>
              <a:defRPr sz="16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April 27, 2018</a:t>
            </a:r>
          </a:p>
        </p:txBody>
      </p:sp>
      <p:sp>
        <p:nvSpPr>
          <p:cNvPr id="10" name="Text Placeholder 16"/>
          <p:cNvSpPr>
            <a:spLocks noGrp="1"/>
          </p:cNvSpPr>
          <p:nvPr>
            <p:ph type="body" sz="quarter" idx="12" hasCustomPrompt="1"/>
          </p:nvPr>
        </p:nvSpPr>
        <p:spPr>
          <a:xfrm>
            <a:off x="5833491" y="5864400"/>
            <a:ext cx="3006567" cy="350898"/>
          </a:xfrm>
        </p:spPr>
        <p:txBody>
          <a:bodyPr lIns="0" rIns="0">
            <a:noAutofit/>
          </a:bodyPr>
          <a:lstStyle>
            <a:lvl1pPr marL="0" indent="0" algn="r">
              <a:lnSpc>
                <a:spcPct val="80000"/>
              </a:lnSpc>
              <a:buNone/>
              <a:defRPr sz="2400">
                <a:solidFill>
                  <a:srgbClr val="042B4A"/>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Presenter</a:t>
            </a:r>
          </a:p>
        </p:txBody>
      </p:sp>
      <p:sp>
        <p:nvSpPr>
          <p:cNvPr id="11" name="Title 14"/>
          <p:cNvSpPr>
            <a:spLocks noGrp="1"/>
          </p:cNvSpPr>
          <p:nvPr>
            <p:ph type="title"/>
          </p:nvPr>
        </p:nvSpPr>
        <p:spPr>
          <a:xfrm>
            <a:off x="457200" y="972490"/>
            <a:ext cx="6400800" cy="1141001"/>
          </a:xfrm>
        </p:spPr>
        <p:txBody>
          <a:bodyPr lIns="0" rIns="0" anchor="b" anchorCtr="0"/>
          <a:lstStyle>
            <a:lvl1pPr>
              <a:lnSpc>
                <a:spcPct val="80000"/>
              </a:lnSpc>
              <a:defRPr sz="5400" b="0">
                <a:solidFill>
                  <a:schemeClr val="bg1"/>
                </a:solidFill>
              </a:defRPr>
            </a:lvl1pPr>
          </a:lstStyle>
          <a:p>
            <a:r>
              <a:rPr lang="en-US" dirty="0" smtClean="0"/>
              <a:t>Click to edit Master title style</a:t>
            </a:r>
            <a:endParaRPr lang="en-US" dirty="0"/>
          </a:p>
        </p:txBody>
      </p:sp>
      <p:sp>
        <p:nvSpPr>
          <p:cNvPr id="12" name="Text Placeholder 16"/>
          <p:cNvSpPr>
            <a:spLocks noGrp="1"/>
          </p:cNvSpPr>
          <p:nvPr>
            <p:ph type="body" sz="quarter" idx="10"/>
          </p:nvPr>
        </p:nvSpPr>
        <p:spPr>
          <a:xfrm>
            <a:off x="457200" y="2192459"/>
            <a:ext cx="6597650" cy="746125"/>
          </a:xfrm>
        </p:spPr>
        <p:txBody>
          <a:bodyPr lIns="0" rIns="0">
            <a:noAutofit/>
          </a:bodyPr>
          <a:lstStyle>
            <a:lvl1pPr marL="0" indent="0">
              <a:lnSpc>
                <a:spcPct val="80000"/>
              </a:lnSpc>
              <a:buNone/>
              <a:defRPr sz="2800">
                <a:solidFill>
                  <a:srgbClr val="FCA71E"/>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smtClean="0"/>
              <a:t>Click to edit Master text styles</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43" y="4901136"/>
            <a:ext cx="6940743" cy="2089935"/>
          </a:xfrm>
          <a:prstGeom prst="rect">
            <a:avLst/>
          </a:prstGeom>
        </p:spPr>
      </p:pic>
    </p:spTree>
    <p:extLst>
      <p:ext uri="{BB962C8B-B14F-4D97-AF65-F5344CB8AC3E}">
        <p14:creationId xmlns:p14="http://schemas.microsoft.com/office/powerpoint/2010/main" val="205489128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8229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9286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787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Content Placeholder 16"/>
          <p:cNvSpPr>
            <a:spLocks noGrp="1"/>
          </p:cNvSpPr>
          <p:nvPr>
            <p:ph sz="quarter" idx="10"/>
          </p:nvPr>
        </p:nvSpPr>
        <p:spPr>
          <a:xfrm>
            <a:off x="4572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Content Placeholder 16"/>
          <p:cNvSpPr>
            <a:spLocks noGrp="1"/>
          </p:cNvSpPr>
          <p:nvPr>
            <p:ph sz="quarter" idx="11"/>
          </p:nvPr>
        </p:nvSpPr>
        <p:spPr>
          <a:xfrm>
            <a:off x="6085416"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2" name="Content Placeholder 16"/>
          <p:cNvSpPr>
            <a:spLocks noGrp="1"/>
          </p:cNvSpPr>
          <p:nvPr>
            <p:ph sz="quarter" idx="12"/>
          </p:nvPr>
        </p:nvSpPr>
        <p:spPr>
          <a:xfrm>
            <a:off x="32766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86740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6"/>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2" name="Content Placeholder 16"/>
          <p:cNvSpPr>
            <a:spLocks noGrp="1"/>
          </p:cNvSpPr>
          <p:nvPr>
            <p:ph sz="quarter" idx="11"/>
          </p:nvPr>
        </p:nvSpPr>
        <p:spPr>
          <a:xfrm>
            <a:off x="457200" y="3820583"/>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Content Placeholder 16"/>
          <p:cNvSpPr>
            <a:spLocks noGrp="1"/>
          </p:cNvSpPr>
          <p:nvPr>
            <p:ph sz="quarter" idx="12"/>
          </p:nvPr>
        </p:nvSpPr>
        <p:spPr>
          <a:xfrm>
            <a:off x="4698999" y="1446236"/>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6" name="Content Placeholder 16"/>
          <p:cNvSpPr>
            <a:spLocks noGrp="1"/>
          </p:cNvSpPr>
          <p:nvPr>
            <p:ph sz="quarter" idx="13"/>
          </p:nvPr>
        </p:nvSpPr>
        <p:spPr>
          <a:xfrm>
            <a:off x="4698999" y="3820583"/>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701834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5"/>
            <a:ext cx="3881968"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061479"/>
            <a:ext cx="3881967"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
          <p:cNvSpPr>
            <a:spLocks noGrp="1"/>
          </p:cNvSpPr>
          <p:nvPr>
            <p:ph type="body" idx="10"/>
          </p:nvPr>
        </p:nvSpPr>
        <p:spPr>
          <a:xfrm>
            <a:off x="4804832" y="1463065"/>
            <a:ext cx="3881967"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3" name="Content Placeholder 3"/>
          <p:cNvSpPr>
            <a:spLocks noGrp="1"/>
          </p:cNvSpPr>
          <p:nvPr>
            <p:ph sz="half" idx="11"/>
          </p:nvPr>
        </p:nvSpPr>
        <p:spPr>
          <a:xfrm>
            <a:off x="4804833" y="2061479"/>
            <a:ext cx="3881966"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2834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
          <p:cNvSpPr>
            <a:spLocks noGrp="1"/>
          </p:cNvSpPr>
          <p:nvPr>
            <p:ph type="body" idx="10"/>
          </p:nvPr>
        </p:nvSpPr>
        <p:spPr>
          <a:xfrm>
            <a:off x="6127748"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2" name="Content Placeholder 3"/>
          <p:cNvSpPr>
            <a:spLocks noGrp="1"/>
          </p:cNvSpPr>
          <p:nvPr>
            <p:ph sz="half" idx="11"/>
          </p:nvPr>
        </p:nvSpPr>
        <p:spPr>
          <a:xfrm>
            <a:off x="6127749"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3" name="Text Placeholder 2"/>
          <p:cNvSpPr>
            <a:spLocks noGrp="1"/>
          </p:cNvSpPr>
          <p:nvPr>
            <p:ph type="body" idx="12"/>
          </p:nvPr>
        </p:nvSpPr>
        <p:spPr>
          <a:xfrm>
            <a:off x="3276600"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3"/>
          <p:cNvSpPr>
            <a:spLocks noGrp="1"/>
          </p:cNvSpPr>
          <p:nvPr>
            <p:ph sz="half" idx="13"/>
          </p:nvPr>
        </p:nvSpPr>
        <p:spPr>
          <a:xfrm>
            <a:off x="32766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4128487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9790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Chart Placeholder 2"/>
          <p:cNvSpPr>
            <a:spLocks noGrp="1"/>
          </p:cNvSpPr>
          <p:nvPr>
            <p:ph type="chart" sz="quarter" idx="10"/>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395111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able Placeholder 3"/>
          <p:cNvSpPr>
            <a:spLocks noGrp="1"/>
          </p:cNvSpPr>
          <p:nvPr>
            <p:ph type="tbl" sz="quarter" idx="11"/>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770091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9144000" cy="4918364"/>
          </a:xfrm>
          <a:solidFill>
            <a:srgbClr val="D1D3D4"/>
          </a:solidFill>
        </p:spPr>
        <p:txBody>
          <a:bodyPr/>
          <a:lstStyle/>
          <a:p>
            <a:endParaRPr lang="en-US"/>
          </a:p>
        </p:txBody>
      </p:sp>
    </p:spTree>
    <p:extLst>
      <p:ext uri="{BB962C8B-B14F-4D97-AF65-F5344CB8AC3E}">
        <p14:creationId xmlns:p14="http://schemas.microsoft.com/office/powerpoint/2010/main" val="302503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4582583" cy="4918364"/>
          </a:xfrm>
          <a:solidFill>
            <a:srgbClr val="D1D3D4"/>
          </a:solidFill>
        </p:spPr>
        <p:txBody>
          <a:bodyPr>
            <a:normAutofit/>
          </a:bodyPr>
          <a:lstStyle>
            <a:lvl1pPr>
              <a:defRPr sz="2400"/>
            </a:lvl1pPr>
          </a:lstStyle>
          <a:p>
            <a:endParaRPr lang="en-US" dirty="0"/>
          </a:p>
        </p:txBody>
      </p:sp>
      <p:sp>
        <p:nvSpPr>
          <p:cNvPr id="7" name="Picture Placeholder 4"/>
          <p:cNvSpPr>
            <a:spLocks noGrp="1"/>
          </p:cNvSpPr>
          <p:nvPr>
            <p:ph type="pic" sz="quarter" idx="11"/>
          </p:nvPr>
        </p:nvSpPr>
        <p:spPr>
          <a:xfrm>
            <a:off x="4572000" y="1216122"/>
            <a:ext cx="4582583" cy="4918364"/>
          </a:xfrm>
          <a:solidFill>
            <a:srgbClr val="D1D3D4"/>
          </a:solidFill>
        </p:spPr>
        <p:txBody>
          <a:bodyPr>
            <a:normAutofit/>
          </a:bodyPr>
          <a:lstStyle>
            <a:lvl1pPr>
              <a:defRPr sz="2400"/>
            </a:lvl1pPr>
          </a:lstStyle>
          <a:p>
            <a:endParaRPr lang="en-US" dirty="0"/>
          </a:p>
        </p:txBody>
      </p:sp>
      <p:cxnSp>
        <p:nvCxnSpPr>
          <p:cNvPr id="3" name="Straight Connector 2"/>
          <p:cNvCxnSpPr/>
          <p:nvPr userDrawn="1"/>
        </p:nvCxnSpPr>
        <p:spPr>
          <a:xfrm>
            <a:off x="4572000" y="1216122"/>
            <a:ext cx="0" cy="4918364"/>
          </a:xfrm>
          <a:prstGeom prst="line">
            <a:avLst/>
          </a:prstGeom>
          <a:ln>
            <a:solidFill>
              <a:srgbClr val="42648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4959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a:t>
            </a:r>
            <a:br>
              <a:rPr lang="en-US" dirty="0" smtClean="0"/>
            </a:br>
            <a:r>
              <a:rPr lang="en-US" dirty="0" smtClean="0"/>
              <a:t>Master title style</a:t>
            </a:r>
            <a:endParaRPr lang="en-US" dirty="0"/>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12" name="TextBox 11"/>
          <p:cNvSpPr txBox="1"/>
          <p:nvPr userDrawn="1"/>
        </p:nvSpPr>
        <p:spPr>
          <a:xfrm>
            <a:off x="6564644" y="6359525"/>
            <a:ext cx="1692771"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err="1" smtClean="0">
                <a:solidFill>
                  <a:srgbClr val="042B4A"/>
                </a:solidFill>
                <a:latin typeface="+mn-lt"/>
                <a:cs typeface="Calibri"/>
              </a:rPr>
              <a:t>MassHireFallRiverCareers.org</a:t>
            </a:r>
            <a:endParaRPr lang="en-US" sz="1000" dirty="0" smtClean="0">
              <a:solidFill>
                <a:srgbClr val="042B4A"/>
              </a:solidFill>
              <a:latin typeface="+mn-lt"/>
              <a:cs typeface="Calibri"/>
            </a:endParaRPr>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Media Placeholder 2"/>
          <p:cNvSpPr>
            <a:spLocks noGrp="1"/>
          </p:cNvSpPr>
          <p:nvPr>
            <p:ph type="media" sz="quarter" idx="10"/>
          </p:nvPr>
        </p:nvSpPr>
        <p:spPr>
          <a:xfrm>
            <a:off x="0" y="1236663"/>
            <a:ext cx="9144000" cy="5621337"/>
          </a:xfrm>
          <a:solidFill>
            <a:schemeClr val="accent1"/>
          </a:solidFill>
        </p:spPr>
        <p:txBody>
          <a:bodyPr/>
          <a:lstStyle/>
          <a:p>
            <a:endParaRPr lang="en-US"/>
          </a:p>
        </p:txBody>
      </p:sp>
    </p:spTree>
    <p:extLst>
      <p:ext uri="{BB962C8B-B14F-4D97-AF65-F5344CB8AC3E}">
        <p14:creationId xmlns:p14="http://schemas.microsoft.com/office/powerpoint/2010/main" val="526552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0017"/>
            <a:ext cx="9144000" cy="1227101"/>
          </a:xfrm>
          <a:prstGeom prst="rect">
            <a:avLst/>
          </a:prstGeom>
          <a:solidFill>
            <a:srgbClr val="152D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4" name="Text Placeholder 3"/>
          <p:cNvSpPr>
            <a:spLocks noGrp="1"/>
          </p:cNvSpPr>
          <p:nvPr>
            <p:ph type="body" idx="1"/>
          </p:nvPr>
        </p:nvSpPr>
        <p:spPr>
          <a:xfrm>
            <a:off x="457200" y="1446235"/>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5" name="Picture 4" descr="MassHire Logo.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12970" y="6306354"/>
            <a:ext cx="660400" cy="418422"/>
          </a:xfrm>
          <a:prstGeom prst="rect">
            <a:avLst/>
          </a:prstGeom>
        </p:spPr>
      </p:pic>
      <p:sp>
        <p:nvSpPr>
          <p:cNvPr id="10" name="TextBox 9"/>
          <p:cNvSpPr txBox="1"/>
          <p:nvPr userDrawn="1"/>
        </p:nvSpPr>
        <p:spPr>
          <a:xfrm>
            <a:off x="4352636" y="6359525"/>
            <a:ext cx="3904779"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smtClean="0">
                <a:solidFill>
                  <a:srgbClr val="042B4A"/>
                </a:solidFill>
                <a:latin typeface="+mn-lt"/>
                <a:cs typeface="Calibri"/>
              </a:rPr>
              <a:t>MassHirehcwb.com</a:t>
            </a:r>
          </a:p>
        </p:txBody>
      </p:sp>
      <p:cxnSp>
        <p:nvCxnSpPr>
          <p:cNvPr id="13" name="Straight Connector 12"/>
          <p:cNvCxnSpPr/>
          <p:nvPr userDrawn="1"/>
        </p:nvCxnSpPr>
        <p:spPr>
          <a:xfrm flipV="1">
            <a:off x="8406188" y="6483047"/>
            <a:ext cx="0" cy="148867"/>
          </a:xfrm>
          <a:prstGeom prst="line">
            <a:avLst/>
          </a:prstGeom>
          <a:ln w="12700" cmpd="sng">
            <a:solidFill>
              <a:srgbClr val="152D49"/>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0" y="6200016"/>
            <a:ext cx="9144000" cy="0"/>
          </a:xfrm>
          <a:prstGeom prst="line">
            <a:avLst/>
          </a:prstGeom>
          <a:ln w="12700" cmpd="sng">
            <a:solidFill>
              <a:srgbClr val="152D49"/>
            </a:solidFill>
          </a:ln>
          <a:effectLst/>
        </p:spPr>
        <p:style>
          <a:lnRef idx="2">
            <a:schemeClr val="accent1"/>
          </a:lnRef>
          <a:fillRef idx="0">
            <a:schemeClr val="accent1"/>
          </a:fillRef>
          <a:effectRef idx="1">
            <a:schemeClr val="accent1"/>
          </a:effectRef>
          <a:fontRef idx="minor">
            <a:schemeClr val="tx1"/>
          </a:fontRef>
        </p:style>
      </p:cxnSp>
      <p:sp>
        <p:nvSpPr>
          <p:cNvPr id="21" name="Rectangle 20"/>
          <p:cNvSpPr/>
          <p:nvPr userDrawn="1"/>
        </p:nvSpPr>
        <p:spPr>
          <a:xfrm>
            <a:off x="7926917" y="0"/>
            <a:ext cx="1217083" cy="1217083"/>
          </a:xfrm>
          <a:prstGeom prst="rect">
            <a:avLst/>
          </a:prstGeom>
          <a:solidFill>
            <a:srgbClr val="405B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Triangle 5"/>
          <p:cNvSpPr/>
          <p:nvPr userDrawn="1"/>
        </p:nvSpPr>
        <p:spPr>
          <a:xfrm>
            <a:off x="7926917" y="2"/>
            <a:ext cx="739678" cy="1217082"/>
          </a:xfrm>
          <a:prstGeom prst="rtTriangle">
            <a:avLst/>
          </a:prstGeom>
          <a:solidFill>
            <a:srgbClr val="152D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673161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8" r:id="rId3"/>
    <p:sldLayoutId id="2147483650" r:id="rId4"/>
    <p:sldLayoutId id="2147483652" r:id="rId5"/>
    <p:sldLayoutId id="2147483659" r:id="rId6"/>
    <p:sldLayoutId id="2147483653" r:id="rId7"/>
    <p:sldLayoutId id="2147483660" r:id="rId8"/>
    <p:sldLayoutId id="2147483654" r:id="rId9"/>
    <p:sldLayoutId id="2147483663" r:id="rId10"/>
    <p:sldLayoutId id="2147483664" r:id="rId11"/>
    <p:sldLayoutId id="2147483656" r:id="rId12"/>
    <p:sldLayoutId id="2147483662" r:id="rId13"/>
    <p:sldLayoutId id="2147483661" r:id="rId14"/>
  </p:sldLayoutIdLst>
  <p:hf hdr="0" dt="0"/>
  <p:txStyles>
    <p:title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p:titleStyle>
    <p:bodyStyle>
      <a:lvl1pPr marL="285750" indent="-285750" algn="l" defTabSz="457200" rtl="0" eaLnBrk="1" latinLnBrk="0" hangingPunct="1">
        <a:lnSpc>
          <a:spcPct val="90000"/>
        </a:lnSpc>
        <a:spcBef>
          <a:spcPts val="1800"/>
        </a:spcBef>
        <a:buClr>
          <a:srgbClr val="405B76"/>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rgbClr val="405B76"/>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rgbClr val="405B76"/>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rgbClr val="405B76"/>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rgbClr val="405B76"/>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docs.google.com/forms/d/e/1FAIpQLSchXju835R9V8PCR8v3ArkZb3Uv7bbDxW24htJh9iFXqyFyUw/viewform?usp=sf_link"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Healthcare Careers </a:t>
            </a:r>
            <a:r>
              <a:rPr lang="en-US" dirty="0" smtClean="0"/>
              <a:t>Pathways</a:t>
            </a:r>
            <a:endParaRPr lang="en-US" dirty="0"/>
          </a:p>
        </p:txBody>
      </p:sp>
      <p:sp>
        <p:nvSpPr>
          <p:cNvPr id="5" name="Text Placeholder 4"/>
          <p:cNvSpPr>
            <a:spLocks noGrp="1"/>
          </p:cNvSpPr>
          <p:nvPr>
            <p:ph type="body" sz="quarter" idx="10"/>
          </p:nvPr>
        </p:nvSpPr>
        <p:spPr>
          <a:xfrm>
            <a:off x="457199" y="2192459"/>
            <a:ext cx="7297271" cy="746125"/>
          </a:xfrm>
        </p:spPr>
        <p:txBody>
          <a:bodyPr/>
          <a:lstStyle/>
          <a:p>
            <a:r>
              <a:rPr lang="en-US" sz="3600" b="1" dirty="0" smtClean="0"/>
              <a:t>Emergency Medical Technician (EMT) Training Program</a:t>
            </a:r>
          </a:p>
          <a:p>
            <a:r>
              <a:rPr lang="en-US" dirty="0" smtClean="0"/>
              <a:t>Information/Registration Session TBD</a:t>
            </a:r>
            <a:endParaRPr lang="en-US" dirty="0"/>
          </a:p>
          <a:p>
            <a:endParaRPr lang="en-US" dirty="0"/>
          </a:p>
        </p:txBody>
      </p:sp>
      <p:sp>
        <p:nvSpPr>
          <p:cNvPr id="6" name="TextBox 5"/>
          <p:cNvSpPr txBox="1"/>
          <p:nvPr/>
        </p:nvSpPr>
        <p:spPr>
          <a:xfrm>
            <a:off x="407826" y="3802013"/>
            <a:ext cx="7814344" cy="923330"/>
          </a:xfrm>
          <a:prstGeom prst="rect">
            <a:avLst/>
          </a:prstGeom>
          <a:noFill/>
        </p:spPr>
        <p:txBody>
          <a:bodyPr wrap="square" rtlCol="0">
            <a:spAutoFit/>
          </a:bodyPr>
          <a:lstStyle/>
          <a:p>
            <a:r>
              <a:rPr lang="en-US" dirty="0"/>
              <a:t>This project is funded by Senator Kenneth J. Donnelly Workforce Success Grant for Healthcare Workforce Hub through the Massachusetts Executive Office of Labor and Workforce Development and is administered by Commonwealth Corporation. </a:t>
            </a:r>
          </a:p>
        </p:txBody>
      </p:sp>
      <p:pic>
        <p:nvPicPr>
          <p:cNvPr id="7" name="Picture 6"/>
          <p:cNvPicPr>
            <a:picLocks noChangeAspect="1"/>
          </p:cNvPicPr>
          <p:nvPr/>
        </p:nvPicPr>
        <p:blipFill>
          <a:blip r:embed="rId3"/>
          <a:stretch>
            <a:fillRect/>
          </a:stretch>
        </p:blipFill>
        <p:spPr>
          <a:xfrm>
            <a:off x="4723384" y="4560677"/>
            <a:ext cx="4269231" cy="1173362"/>
          </a:xfrm>
          <a:prstGeom prst="rect">
            <a:avLst/>
          </a:prstGeom>
        </p:spPr>
      </p:pic>
      <p:sp>
        <p:nvSpPr>
          <p:cNvPr id="2" name="Rectangle 2"/>
          <p:cNvSpPr>
            <a:spLocks noChangeArrowheads="1"/>
          </p:cNvSpPr>
          <p:nvPr/>
        </p:nvSpPr>
        <p:spPr bwMode="auto">
          <a:xfrm>
            <a:off x="10652125" y="-520700"/>
            <a:ext cx="6832600" cy="9158288"/>
          </a:xfrm>
          <a:prstGeom prst="rect">
            <a:avLst/>
          </a:prstGeom>
          <a:noFill/>
          <a:ln w="38100" algn="ctr">
            <a:solidFill>
              <a:srgbClr val="80A3FA"/>
            </a:solidFill>
            <a:miter lim="800000"/>
            <a:headEnd/>
            <a:tailEnd/>
          </a:ln>
          <a:effectLst/>
          <a:extLst>
            <a:ext uri="{909E8E84-426E-40DD-AFC4-6F175D3DCCD1}">
              <a14:hiddenFill xmlns:a14="http://schemas.microsoft.com/office/drawing/2010/main">
                <a:solidFill>
                  <a:srgbClr val="80A3FA"/>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Tree>
    <p:extLst>
      <p:ext uri="{BB962C8B-B14F-4D97-AF65-F5344CB8AC3E}">
        <p14:creationId xmlns:p14="http://schemas.microsoft.com/office/powerpoint/2010/main" val="3599105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139614"/>
            <a:ext cx="8370454" cy="954348"/>
          </a:xfrm>
        </p:spPr>
        <p:txBody>
          <a:bodyPr/>
          <a:lstStyle/>
          <a:p>
            <a:r>
              <a:rPr lang="en-US" sz="4200" b="1" dirty="0" smtClean="0"/>
              <a:t>What does a </a:t>
            </a:r>
            <a:r>
              <a:rPr lang="en-US" sz="4200" b="1" dirty="0"/>
              <a:t>Emergency Medical </a:t>
            </a:r>
            <a:r>
              <a:rPr lang="en-US" sz="4200" b="1" dirty="0" smtClean="0"/>
              <a:t>Technician </a:t>
            </a:r>
            <a:r>
              <a:rPr lang="en-US" sz="4200" b="1" dirty="0"/>
              <a:t>(EMT) </a:t>
            </a:r>
            <a:r>
              <a:rPr lang="en-US" sz="4200" b="1" dirty="0" smtClean="0"/>
              <a:t>do? </a:t>
            </a:r>
            <a:endParaRPr lang="en-US" sz="4200" b="1" dirty="0"/>
          </a:p>
        </p:txBody>
      </p:sp>
      <p:sp>
        <p:nvSpPr>
          <p:cNvPr id="3" name="Text Placeholder 2"/>
          <p:cNvSpPr>
            <a:spLocks noGrp="1"/>
          </p:cNvSpPr>
          <p:nvPr>
            <p:ph type="body" sz="quarter" idx="4294967295"/>
          </p:nvPr>
        </p:nvSpPr>
        <p:spPr>
          <a:xfrm>
            <a:off x="319045" y="1460606"/>
            <a:ext cx="8557099" cy="746125"/>
          </a:xfrm>
        </p:spPr>
        <p:txBody>
          <a:bodyPr>
            <a:noAutofit/>
          </a:bodyPr>
          <a:lstStyle/>
          <a:p>
            <a:pPr marL="0" indent="0">
              <a:buNone/>
            </a:pPr>
            <a:r>
              <a:rPr lang="en-US" sz="2000" dirty="0"/>
              <a:t>Emergency Medical Technicians (EMTs) respond to 911 calls for emergency medical </a:t>
            </a:r>
            <a:r>
              <a:rPr lang="en-US" sz="2000" dirty="0" smtClean="0"/>
              <a:t>assistance.  </a:t>
            </a:r>
            <a:endParaRPr lang="en-US" sz="2000" dirty="0"/>
          </a:p>
        </p:txBody>
      </p:sp>
      <p:sp>
        <p:nvSpPr>
          <p:cNvPr id="9" name="TextBox 8"/>
          <p:cNvSpPr txBox="1"/>
          <p:nvPr/>
        </p:nvSpPr>
        <p:spPr>
          <a:xfrm>
            <a:off x="4806906" y="2363281"/>
            <a:ext cx="3967817" cy="3046988"/>
          </a:xfrm>
          <a:prstGeom prst="rect">
            <a:avLst/>
          </a:prstGeom>
          <a:noFill/>
        </p:spPr>
        <p:txBody>
          <a:bodyPr wrap="square" rtlCol="0">
            <a:spAutoFit/>
          </a:bodyPr>
          <a:lstStyle/>
          <a:p>
            <a:pPr>
              <a:spcBef>
                <a:spcPts val="600"/>
              </a:spcBef>
              <a:spcAft>
                <a:spcPts val="600"/>
              </a:spcAft>
            </a:pPr>
            <a:r>
              <a:rPr lang="en-US" sz="2000" b="1" dirty="0">
                <a:solidFill>
                  <a:srgbClr val="01B5C0"/>
                </a:solidFill>
                <a:latin typeface="TextaHeavy"/>
              </a:rPr>
              <a:t>Emergency Medical </a:t>
            </a:r>
            <a:r>
              <a:rPr lang="en-US" sz="2000" b="1" dirty="0" smtClean="0">
                <a:solidFill>
                  <a:srgbClr val="01B5C0"/>
                </a:solidFill>
                <a:latin typeface="TextaHeavy"/>
              </a:rPr>
              <a:t>Technician (EMTs):</a:t>
            </a:r>
            <a:endParaRPr lang="en-US" sz="2000" b="1" dirty="0">
              <a:solidFill>
                <a:srgbClr val="01B5C0"/>
              </a:solidFill>
              <a:latin typeface="TextaHeavy"/>
            </a:endParaRPr>
          </a:p>
          <a:p>
            <a:pPr marL="285750" indent="-285750">
              <a:spcBef>
                <a:spcPts val="600"/>
              </a:spcBef>
              <a:spcAft>
                <a:spcPts val="600"/>
              </a:spcAft>
              <a:buFont typeface="Wingdings" panose="05000000000000000000" pitchFamily="2" charset="2"/>
              <a:buChar char="q"/>
            </a:pPr>
            <a:r>
              <a:rPr lang="en-US" sz="1600" b="1" dirty="0" smtClean="0">
                <a:solidFill>
                  <a:srgbClr val="352F2E"/>
                </a:solidFill>
                <a:latin typeface="TextaHeavy"/>
              </a:rPr>
              <a:t>Assess a patient’s condition </a:t>
            </a:r>
          </a:p>
          <a:p>
            <a:pPr marL="285750" indent="-285750">
              <a:spcBef>
                <a:spcPts val="600"/>
              </a:spcBef>
              <a:spcAft>
                <a:spcPts val="600"/>
              </a:spcAft>
              <a:buFont typeface="Wingdings" panose="05000000000000000000" pitchFamily="2" charset="2"/>
              <a:buChar char="q"/>
            </a:pPr>
            <a:r>
              <a:rPr lang="en-US" sz="1600" b="1" dirty="0" smtClean="0">
                <a:solidFill>
                  <a:srgbClr val="352F2E"/>
                </a:solidFill>
                <a:latin typeface="TextaHeavy"/>
              </a:rPr>
              <a:t>Determine a course of treatment </a:t>
            </a:r>
          </a:p>
          <a:p>
            <a:pPr marL="285750" indent="-285750">
              <a:spcBef>
                <a:spcPts val="600"/>
              </a:spcBef>
              <a:spcAft>
                <a:spcPts val="600"/>
              </a:spcAft>
              <a:buFont typeface="Wingdings" panose="05000000000000000000" pitchFamily="2" charset="2"/>
              <a:buChar char="q"/>
            </a:pPr>
            <a:r>
              <a:rPr lang="en-US" sz="1600" b="1" dirty="0" smtClean="0">
                <a:solidFill>
                  <a:srgbClr val="352F2E"/>
                </a:solidFill>
                <a:latin typeface="TextaHeavy"/>
              </a:rPr>
              <a:t>Provide first-aid treatment or life support care to sick or injured patients</a:t>
            </a:r>
          </a:p>
          <a:p>
            <a:pPr marL="285750" indent="-285750">
              <a:spcBef>
                <a:spcPts val="600"/>
              </a:spcBef>
              <a:spcAft>
                <a:spcPts val="600"/>
              </a:spcAft>
              <a:buFont typeface="Wingdings" panose="05000000000000000000" pitchFamily="2" charset="2"/>
              <a:buChar char="q"/>
            </a:pPr>
            <a:r>
              <a:rPr lang="en-US" sz="1600" b="1" dirty="0" smtClean="0">
                <a:solidFill>
                  <a:srgbClr val="352F2E"/>
                </a:solidFill>
                <a:latin typeface="TextaHeavy"/>
              </a:rPr>
              <a:t>Transport patients safely in an ambulance</a:t>
            </a:r>
            <a:endParaRPr lang="en-US" sz="1600" b="0" i="0" dirty="0">
              <a:solidFill>
                <a:srgbClr val="352F2E"/>
              </a:solidFill>
              <a:effectLst/>
              <a:latin typeface="TextaRegular"/>
            </a:endParaRPr>
          </a:p>
        </p:txBody>
      </p:sp>
      <p:pic>
        <p:nvPicPr>
          <p:cNvPr id="4" name="Picture 3"/>
          <p:cNvPicPr>
            <a:picLocks noChangeAspect="1"/>
          </p:cNvPicPr>
          <p:nvPr/>
        </p:nvPicPr>
        <p:blipFill>
          <a:blip r:embed="rId2"/>
          <a:stretch>
            <a:fillRect/>
          </a:stretch>
        </p:blipFill>
        <p:spPr>
          <a:xfrm>
            <a:off x="859204" y="2363281"/>
            <a:ext cx="3486637" cy="3000794"/>
          </a:xfrm>
          <a:prstGeom prst="rect">
            <a:avLst/>
          </a:prstGeom>
        </p:spPr>
      </p:pic>
    </p:spTree>
    <p:extLst>
      <p:ext uri="{BB962C8B-B14F-4D97-AF65-F5344CB8AC3E}">
        <p14:creationId xmlns:p14="http://schemas.microsoft.com/office/powerpoint/2010/main" val="2086715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EMT Quick Facts </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3</a:t>
            </a:fld>
            <a:endParaRPr lang="en-US" dirty="0"/>
          </a:p>
        </p:txBody>
      </p:sp>
      <p:sp>
        <p:nvSpPr>
          <p:cNvPr id="4" name="Rectangle 3"/>
          <p:cNvSpPr/>
          <p:nvPr/>
        </p:nvSpPr>
        <p:spPr>
          <a:xfrm>
            <a:off x="105507" y="1248508"/>
            <a:ext cx="8889023" cy="5970865"/>
          </a:xfrm>
          <a:prstGeom prst="rect">
            <a:avLst/>
          </a:prstGeom>
        </p:spPr>
        <p:txBody>
          <a:bodyPr wrap="square">
            <a:spAutoFit/>
          </a:bodyPr>
          <a:lstStyle/>
          <a:p>
            <a:pPr marL="342900" indent="-342900">
              <a:spcAft>
                <a:spcPts val="1200"/>
              </a:spcAft>
              <a:buBlip>
                <a:blip r:embed="rId2"/>
              </a:buBlip>
            </a:pPr>
            <a:r>
              <a:rPr lang="en-US" sz="2000" dirty="0" smtClean="0">
                <a:latin typeface="TextaHeavy"/>
              </a:rPr>
              <a:t>EMTs work indoors and outdoors, in all weather condition. </a:t>
            </a:r>
          </a:p>
          <a:p>
            <a:pPr marL="342900" indent="-342900">
              <a:spcAft>
                <a:spcPts val="1200"/>
              </a:spcAft>
              <a:buBlip>
                <a:blip r:embed="rId2"/>
              </a:buBlip>
            </a:pPr>
            <a:r>
              <a:rPr lang="en-US" sz="2000" dirty="0" smtClean="0">
                <a:latin typeface="TextaHeavy"/>
              </a:rPr>
              <a:t>EMTs work 24 hours per day, 365 days per year, on weekends and holidays.</a:t>
            </a:r>
          </a:p>
          <a:p>
            <a:pPr marL="342900" indent="-342900">
              <a:spcAft>
                <a:spcPts val="1200"/>
              </a:spcAft>
              <a:buBlip>
                <a:blip r:embed="rId2"/>
              </a:buBlip>
            </a:pPr>
            <a:r>
              <a:rPr lang="en-US" sz="2000" dirty="0" smtClean="0">
                <a:latin typeface="TextaHeavy"/>
              </a:rPr>
              <a:t>EMTs work can be physically, emotionally, and mentally strenuous</a:t>
            </a:r>
          </a:p>
          <a:p>
            <a:pPr marL="342900" indent="-342900">
              <a:spcAft>
                <a:spcPts val="1200"/>
              </a:spcAft>
              <a:buBlip>
                <a:blip r:embed="rId2"/>
              </a:buBlip>
            </a:pPr>
            <a:r>
              <a:rPr lang="en-US" sz="2000" dirty="0">
                <a:latin typeface="TextaHeavy"/>
              </a:rPr>
              <a:t>O</a:t>
            </a:r>
            <a:r>
              <a:rPr lang="en-US" sz="2000" dirty="0" smtClean="0">
                <a:latin typeface="TextaHeavy"/>
              </a:rPr>
              <a:t>nce you </a:t>
            </a:r>
            <a:r>
              <a:rPr lang="en-US" sz="2000" dirty="0">
                <a:latin typeface="TextaHeavy"/>
              </a:rPr>
              <a:t>obtain </a:t>
            </a:r>
            <a:r>
              <a:rPr lang="en-US" sz="2000" dirty="0" smtClean="0">
                <a:latin typeface="TextaHeavy"/>
              </a:rPr>
              <a:t>your </a:t>
            </a:r>
            <a:r>
              <a:rPr lang="en-US" sz="2000" dirty="0">
                <a:latin typeface="TextaHeavy"/>
              </a:rPr>
              <a:t>EMT </a:t>
            </a:r>
            <a:r>
              <a:rPr lang="en-US" sz="2000" dirty="0" smtClean="0">
                <a:latin typeface="TextaHeavy"/>
              </a:rPr>
              <a:t>Card, there are immediate job opportunities with AMR </a:t>
            </a:r>
            <a:endParaRPr lang="en-US" sz="2000" dirty="0">
              <a:latin typeface="TextaHeavy"/>
            </a:endParaRPr>
          </a:p>
          <a:p>
            <a:pPr marL="342900" indent="-342900">
              <a:spcAft>
                <a:spcPts val="1200"/>
              </a:spcAft>
              <a:buBlip>
                <a:blip r:embed="rId2"/>
              </a:buBlip>
            </a:pPr>
            <a:r>
              <a:rPr lang="en-US" sz="2000" dirty="0" smtClean="0">
                <a:latin typeface="TextaHeavy"/>
              </a:rPr>
              <a:t>There </a:t>
            </a:r>
            <a:r>
              <a:rPr lang="en-US" sz="2000" dirty="0">
                <a:latin typeface="TextaHeavy"/>
              </a:rPr>
              <a:t>are 313 average job openings in Hampden County each year</a:t>
            </a:r>
            <a:r>
              <a:rPr lang="en-US" sz="2000" dirty="0" smtClean="0">
                <a:latin typeface="TextaHeavy"/>
              </a:rPr>
              <a:t>.</a:t>
            </a:r>
          </a:p>
          <a:p>
            <a:pPr marL="342900" indent="-342900">
              <a:spcAft>
                <a:spcPts val="1200"/>
              </a:spcAft>
              <a:buBlip>
                <a:blip r:embed="rId2"/>
              </a:buBlip>
            </a:pPr>
            <a:r>
              <a:rPr lang="en-US" sz="2000" dirty="0">
                <a:latin typeface="TextaHeavy"/>
              </a:rPr>
              <a:t>AMR is the contracted 911 provider with the City of Springfield</a:t>
            </a:r>
          </a:p>
          <a:p>
            <a:pPr marL="342900" indent="-342900">
              <a:spcAft>
                <a:spcPts val="1200"/>
              </a:spcAft>
              <a:buBlip>
                <a:blip r:embed="rId2"/>
              </a:buBlip>
            </a:pPr>
            <a:r>
              <a:rPr lang="en-US" sz="2000" dirty="0">
                <a:latin typeface="TextaHeavy"/>
              </a:rPr>
              <a:t>Employment of EMTs is projected to grow 11% much faster than the average for all occupations between from 2020 to 2030</a:t>
            </a:r>
            <a:r>
              <a:rPr lang="en-US" sz="2000" dirty="0" smtClean="0">
                <a:latin typeface="TextaHeavy"/>
              </a:rPr>
              <a:t>.</a:t>
            </a:r>
          </a:p>
          <a:p>
            <a:pPr marL="342900" indent="-342900">
              <a:spcAft>
                <a:spcPts val="1200"/>
              </a:spcAft>
              <a:buBlip>
                <a:blip r:embed="rId2"/>
              </a:buBlip>
            </a:pPr>
            <a:r>
              <a:rPr lang="en-US" sz="2000" dirty="0">
                <a:latin typeface="TextaHeavy"/>
              </a:rPr>
              <a:t>Must complete a national certification exam prior to employment </a:t>
            </a:r>
          </a:p>
          <a:p>
            <a:pPr>
              <a:spcAft>
                <a:spcPts val="1200"/>
              </a:spcAft>
            </a:pPr>
            <a:endParaRPr lang="en-US" sz="2000" dirty="0">
              <a:latin typeface="TextaHeavy"/>
            </a:endParaRPr>
          </a:p>
          <a:p>
            <a:pPr marL="342900" indent="-342900">
              <a:spcAft>
                <a:spcPts val="1200"/>
              </a:spcAft>
              <a:buBlip>
                <a:blip r:embed="rId2"/>
              </a:buBlip>
            </a:pPr>
            <a:endParaRPr lang="en-US" sz="2000" dirty="0" smtClean="0">
              <a:latin typeface="TextaHeavy"/>
            </a:endParaRPr>
          </a:p>
          <a:p>
            <a:pPr marL="342900" indent="-342900">
              <a:buBlip>
                <a:blip r:embed="rId2"/>
              </a:buBlip>
            </a:pPr>
            <a:endParaRPr lang="en-US" sz="2000" dirty="0">
              <a:latin typeface="TextaHeavy"/>
            </a:endParaRPr>
          </a:p>
        </p:txBody>
      </p:sp>
    </p:spTree>
    <p:extLst>
      <p:ext uri="{BB962C8B-B14F-4D97-AF65-F5344CB8AC3E}">
        <p14:creationId xmlns:p14="http://schemas.microsoft.com/office/powerpoint/2010/main" val="203259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57200" y="1692025"/>
            <a:ext cx="3881967" cy="3910719"/>
          </a:xfrm>
        </p:spPr>
        <p:txBody>
          <a:bodyPr/>
          <a:lstStyle/>
          <a:p>
            <a:pPr marL="0" lvl="0" indent="0">
              <a:lnSpc>
                <a:spcPct val="100000"/>
              </a:lnSpc>
              <a:spcBef>
                <a:spcPts val="600"/>
              </a:spcBef>
              <a:spcAft>
                <a:spcPts val="600"/>
              </a:spcAft>
              <a:buClrTx/>
              <a:buNone/>
            </a:pPr>
            <a:r>
              <a:rPr lang="en-US" b="1" dirty="0">
                <a:solidFill>
                  <a:srgbClr val="01B5C0"/>
                </a:solidFill>
                <a:latin typeface="TextaHeavy"/>
              </a:rPr>
              <a:t>Emergency Medical Technicians work for</a:t>
            </a:r>
            <a:r>
              <a:rPr lang="en-US" b="1" dirty="0" smtClean="0">
                <a:solidFill>
                  <a:srgbClr val="01B5C0"/>
                </a:solidFill>
                <a:latin typeface="TextaHeavy"/>
              </a:rPr>
              <a:t>:</a:t>
            </a:r>
          </a:p>
          <a:p>
            <a:pPr marL="0" lvl="0" indent="0">
              <a:lnSpc>
                <a:spcPct val="100000"/>
              </a:lnSpc>
              <a:spcBef>
                <a:spcPts val="600"/>
              </a:spcBef>
              <a:spcAft>
                <a:spcPts val="600"/>
              </a:spcAft>
              <a:buClrTx/>
              <a:buNone/>
            </a:pPr>
            <a:endParaRPr lang="en-US" b="1" dirty="0">
              <a:solidFill>
                <a:srgbClr val="01B5C0"/>
              </a:solidFill>
              <a:latin typeface="TextaHeavy"/>
            </a:endParaRPr>
          </a:p>
          <a:p>
            <a:pPr marL="285750" lvl="0" indent="-285750">
              <a:lnSpc>
                <a:spcPct val="100000"/>
              </a:lnSpc>
              <a:spcBef>
                <a:spcPts val="150"/>
              </a:spcBef>
              <a:spcAft>
                <a:spcPts val="150"/>
              </a:spcAft>
              <a:buClrTx/>
              <a:buFont typeface="Wingdings" panose="05000000000000000000" pitchFamily="2" charset="2"/>
              <a:buChar char="q"/>
            </a:pPr>
            <a:r>
              <a:rPr lang="en-US" sz="2200" b="1" dirty="0">
                <a:solidFill>
                  <a:srgbClr val="352F2E"/>
                </a:solidFill>
                <a:latin typeface="TextaHeavy"/>
              </a:rPr>
              <a:t>Private ambulance agencies</a:t>
            </a:r>
          </a:p>
          <a:p>
            <a:pPr marL="285750" lvl="0" indent="-285750">
              <a:lnSpc>
                <a:spcPct val="100000"/>
              </a:lnSpc>
              <a:spcBef>
                <a:spcPts val="150"/>
              </a:spcBef>
              <a:spcAft>
                <a:spcPts val="150"/>
              </a:spcAft>
              <a:buClrTx/>
              <a:buFont typeface="Wingdings" panose="05000000000000000000" pitchFamily="2" charset="2"/>
              <a:buChar char="q"/>
            </a:pPr>
            <a:r>
              <a:rPr lang="en-US" sz="2200" b="1" dirty="0">
                <a:solidFill>
                  <a:srgbClr val="352F2E"/>
                </a:solidFill>
                <a:latin typeface="TextaHeavy"/>
              </a:rPr>
              <a:t>Fire departments</a:t>
            </a:r>
          </a:p>
          <a:p>
            <a:pPr marL="285750" lvl="0" indent="-285750">
              <a:lnSpc>
                <a:spcPct val="100000"/>
              </a:lnSpc>
              <a:spcBef>
                <a:spcPts val="150"/>
              </a:spcBef>
              <a:spcAft>
                <a:spcPts val="150"/>
              </a:spcAft>
              <a:buClrTx/>
              <a:buFont typeface="Wingdings" panose="05000000000000000000" pitchFamily="2" charset="2"/>
              <a:buChar char="q"/>
            </a:pPr>
            <a:r>
              <a:rPr lang="en-US" sz="2200" b="1" dirty="0">
                <a:solidFill>
                  <a:srgbClr val="352F2E"/>
                </a:solidFill>
                <a:latin typeface="TextaHeavy"/>
              </a:rPr>
              <a:t>Hospitals </a:t>
            </a:r>
          </a:p>
          <a:p>
            <a:pPr marL="285750" lvl="0" indent="-285750">
              <a:lnSpc>
                <a:spcPct val="100000"/>
              </a:lnSpc>
              <a:spcBef>
                <a:spcPts val="150"/>
              </a:spcBef>
              <a:spcAft>
                <a:spcPts val="150"/>
              </a:spcAft>
              <a:buClrTx/>
              <a:buFont typeface="Wingdings" panose="05000000000000000000" pitchFamily="2" charset="2"/>
              <a:buChar char="q"/>
            </a:pPr>
            <a:r>
              <a:rPr lang="en-US" sz="2200" b="1" dirty="0">
                <a:solidFill>
                  <a:srgbClr val="352F2E"/>
                </a:solidFill>
                <a:latin typeface="TextaHeavy"/>
              </a:rPr>
              <a:t>Other rescue services</a:t>
            </a:r>
          </a:p>
          <a:p>
            <a:pPr marL="0" indent="0">
              <a:buNone/>
            </a:pPr>
            <a:endParaRPr lang="en-US" dirty="0"/>
          </a:p>
        </p:txBody>
      </p:sp>
      <p:sp>
        <p:nvSpPr>
          <p:cNvPr id="8" name="Content Placeholder 7"/>
          <p:cNvSpPr>
            <a:spLocks noGrp="1"/>
          </p:cNvSpPr>
          <p:nvPr>
            <p:ph sz="half" idx="11"/>
          </p:nvPr>
        </p:nvSpPr>
        <p:spPr>
          <a:xfrm>
            <a:off x="4906434" y="1692024"/>
            <a:ext cx="3881966" cy="3910719"/>
          </a:xfrm>
        </p:spPr>
        <p:txBody>
          <a:bodyPr/>
          <a:lstStyle/>
          <a:p>
            <a:pPr marL="0" lvl="0" indent="0" algn="ctr">
              <a:lnSpc>
                <a:spcPct val="100000"/>
              </a:lnSpc>
              <a:spcBef>
                <a:spcPts val="0"/>
              </a:spcBef>
              <a:buClrTx/>
              <a:buNone/>
            </a:pPr>
            <a:r>
              <a:rPr lang="en-US" b="1" dirty="0">
                <a:solidFill>
                  <a:srgbClr val="01B5C0"/>
                </a:solidFill>
                <a:latin typeface="TextaHeavy"/>
              </a:rPr>
              <a:t>Average </a:t>
            </a:r>
            <a:r>
              <a:rPr lang="en-US" b="1" dirty="0" smtClean="0">
                <a:solidFill>
                  <a:srgbClr val="01B5C0"/>
                </a:solidFill>
                <a:latin typeface="TextaHeavy"/>
              </a:rPr>
              <a:t>Wages</a:t>
            </a:r>
          </a:p>
          <a:p>
            <a:pPr marL="0" lvl="0" indent="0">
              <a:lnSpc>
                <a:spcPct val="100000"/>
              </a:lnSpc>
              <a:spcBef>
                <a:spcPts val="0"/>
              </a:spcBef>
              <a:buClrTx/>
              <a:buNone/>
            </a:pPr>
            <a:endParaRPr lang="en-US" sz="1800" b="1" dirty="0">
              <a:solidFill>
                <a:srgbClr val="01B5C0"/>
              </a:solidFill>
              <a:latin typeface="TextaHeavy"/>
            </a:endParaRPr>
          </a:p>
          <a:p>
            <a:pPr marL="0" lvl="0" indent="0">
              <a:lnSpc>
                <a:spcPct val="100000"/>
              </a:lnSpc>
              <a:spcBef>
                <a:spcPts val="0"/>
              </a:spcBef>
              <a:buClrTx/>
              <a:buNone/>
            </a:pPr>
            <a:endParaRPr lang="en-US" sz="1800" b="1" dirty="0" smtClean="0">
              <a:solidFill>
                <a:srgbClr val="000000">
                  <a:lumMod val="95000"/>
                  <a:lumOff val="5000"/>
                </a:srgbClr>
              </a:solidFill>
              <a:latin typeface="TextaHeavy"/>
            </a:endParaRPr>
          </a:p>
          <a:p>
            <a:pPr marL="0" lvl="0" indent="0" algn="ctr">
              <a:lnSpc>
                <a:spcPct val="100000"/>
              </a:lnSpc>
              <a:spcBef>
                <a:spcPts val="0"/>
              </a:spcBef>
              <a:buClrTx/>
              <a:buNone/>
            </a:pPr>
            <a:endParaRPr lang="en-US" sz="1600" b="1" dirty="0" smtClean="0">
              <a:solidFill>
                <a:srgbClr val="000000">
                  <a:lumMod val="95000"/>
                  <a:lumOff val="5000"/>
                </a:srgbClr>
              </a:solidFill>
              <a:latin typeface="TextaHeavy"/>
            </a:endParaRPr>
          </a:p>
          <a:p>
            <a:pPr marL="0" lvl="0" indent="0" algn="ctr">
              <a:lnSpc>
                <a:spcPct val="100000"/>
              </a:lnSpc>
              <a:spcBef>
                <a:spcPts val="0"/>
              </a:spcBef>
              <a:buClrTx/>
              <a:buNone/>
            </a:pPr>
            <a:endParaRPr lang="en-US" sz="1600" b="1" dirty="0">
              <a:solidFill>
                <a:srgbClr val="000000">
                  <a:lumMod val="95000"/>
                  <a:lumOff val="5000"/>
                </a:srgbClr>
              </a:solidFill>
              <a:latin typeface="TextaHeavy"/>
            </a:endParaRPr>
          </a:p>
          <a:p>
            <a:pPr marL="0" lvl="0" indent="0" algn="ctr">
              <a:lnSpc>
                <a:spcPct val="100000"/>
              </a:lnSpc>
              <a:spcBef>
                <a:spcPts val="0"/>
              </a:spcBef>
              <a:buClrTx/>
              <a:buNone/>
            </a:pPr>
            <a:r>
              <a:rPr lang="en-US" sz="6000" b="1" dirty="0" smtClean="0">
                <a:solidFill>
                  <a:schemeClr val="tx1"/>
                </a:solidFill>
                <a:latin typeface="TextaHeavy"/>
              </a:rPr>
              <a:t>$19.00/hr. </a:t>
            </a:r>
            <a:endParaRPr lang="en-US" sz="6000" b="1" dirty="0">
              <a:solidFill>
                <a:schemeClr val="tx1"/>
              </a:solidFill>
              <a:latin typeface="TextaHeavy"/>
            </a:endParaRPr>
          </a:p>
          <a:p>
            <a:pPr marL="0" indent="0" algn="ctr">
              <a:buNone/>
            </a:pPr>
            <a:r>
              <a:rPr lang="en-US" dirty="0"/>
              <a:t>w</a:t>
            </a:r>
            <a:r>
              <a:rPr lang="en-US" dirty="0" smtClean="0"/>
              <a:t>ith benefits</a:t>
            </a:r>
            <a:endParaRPr lang="en-US" dirty="0"/>
          </a:p>
        </p:txBody>
      </p:sp>
      <p:sp>
        <p:nvSpPr>
          <p:cNvPr id="2" name="TextBox 1"/>
          <p:cNvSpPr txBox="1"/>
          <p:nvPr/>
        </p:nvSpPr>
        <p:spPr>
          <a:xfrm>
            <a:off x="457200" y="314036"/>
            <a:ext cx="3542145" cy="461665"/>
          </a:xfrm>
          <a:prstGeom prst="rect">
            <a:avLst/>
          </a:prstGeom>
          <a:solidFill>
            <a:schemeClr val="bg1"/>
          </a:solidFill>
        </p:spPr>
        <p:txBody>
          <a:bodyPr wrap="square" rtlCol="0">
            <a:spAutoFit/>
          </a:bodyPr>
          <a:lstStyle/>
          <a:p>
            <a:r>
              <a:rPr lang="en-US" sz="2400" dirty="0"/>
              <a:t>Where does a EMT work?</a:t>
            </a:r>
          </a:p>
        </p:txBody>
      </p:sp>
      <p:sp>
        <p:nvSpPr>
          <p:cNvPr id="9" name="TextBox 8"/>
          <p:cNvSpPr txBox="1"/>
          <p:nvPr/>
        </p:nvSpPr>
        <p:spPr>
          <a:xfrm>
            <a:off x="5320145" y="375591"/>
            <a:ext cx="3468255" cy="400110"/>
          </a:xfrm>
          <a:prstGeom prst="rect">
            <a:avLst/>
          </a:prstGeom>
          <a:solidFill>
            <a:schemeClr val="bg1"/>
          </a:solidFill>
        </p:spPr>
        <p:txBody>
          <a:bodyPr wrap="square" rtlCol="0">
            <a:spAutoFit/>
          </a:bodyPr>
          <a:lstStyle/>
          <a:p>
            <a:r>
              <a:rPr lang="en-US" sz="2000" dirty="0"/>
              <a:t>How much does a EMT earn? </a:t>
            </a:r>
          </a:p>
        </p:txBody>
      </p:sp>
    </p:spTree>
    <p:extLst>
      <p:ext uri="{BB962C8B-B14F-4D97-AF65-F5344CB8AC3E}">
        <p14:creationId xmlns:p14="http://schemas.microsoft.com/office/powerpoint/2010/main" val="15059627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933266" cy="954348"/>
          </a:xfrm>
        </p:spPr>
        <p:txBody>
          <a:bodyPr/>
          <a:lstStyle/>
          <a:p>
            <a:r>
              <a:rPr lang="en-US" b="1" dirty="0" smtClean="0"/>
              <a:t>Course Schedule: </a:t>
            </a:r>
            <a:r>
              <a:rPr lang="en-US" b="1" dirty="0">
                <a:solidFill>
                  <a:srgbClr val="27C19F"/>
                </a:solidFill>
              </a:rPr>
              <a:t>EMT Academy</a:t>
            </a:r>
            <a:endParaRPr lang="en-US" b="1" dirty="0">
              <a:solidFill>
                <a:schemeClr val="accent4"/>
              </a:solidFill>
            </a:endParaRPr>
          </a:p>
        </p:txBody>
      </p:sp>
      <p:sp>
        <p:nvSpPr>
          <p:cNvPr id="3" name="Slide Number Placeholder 2"/>
          <p:cNvSpPr>
            <a:spLocks noGrp="1"/>
          </p:cNvSpPr>
          <p:nvPr>
            <p:ph type="sldNum" sz="quarter" idx="4"/>
          </p:nvPr>
        </p:nvSpPr>
        <p:spPr/>
        <p:txBody>
          <a:bodyPr/>
          <a:lstStyle/>
          <a:p>
            <a:fld id="{941BE8DD-6BA1-AD43-8321-0CEB068BCC7D}" type="slidenum">
              <a:rPr lang="en-US" smtClean="0"/>
              <a:pPr/>
              <a:t>5</a:t>
            </a:fld>
            <a:endParaRPr lang="en-US" dirty="0"/>
          </a:p>
        </p:txBody>
      </p:sp>
      <p:sp>
        <p:nvSpPr>
          <p:cNvPr id="11" name="Content Placeholder 3"/>
          <p:cNvSpPr>
            <a:spLocks noGrp="1"/>
          </p:cNvSpPr>
          <p:nvPr>
            <p:ph sz="quarter" idx="10"/>
          </p:nvPr>
        </p:nvSpPr>
        <p:spPr>
          <a:xfrm>
            <a:off x="457200" y="1268114"/>
            <a:ext cx="3990513" cy="5185952"/>
          </a:xfrm>
        </p:spPr>
        <p:txBody>
          <a:bodyPr>
            <a:normAutofit fontScale="85000" lnSpcReduction="20000"/>
          </a:bodyPr>
          <a:lstStyle/>
          <a:p>
            <a:r>
              <a:rPr lang="en-US" sz="2200" dirty="0" smtClean="0">
                <a:latin typeface="TextaHeavy"/>
              </a:rPr>
              <a:t>Training Location: </a:t>
            </a:r>
            <a:r>
              <a:rPr lang="fr-FR" sz="2000" dirty="0">
                <a:solidFill>
                  <a:schemeClr val="accent4">
                    <a:lumMod val="75000"/>
                  </a:schemeClr>
                </a:solidFill>
                <a:latin typeface="TextaRegular"/>
              </a:rPr>
              <a:t>55 Main Street, Suite 200, Chicopee, MA 01020</a:t>
            </a:r>
            <a:endParaRPr lang="en-US" sz="2200" dirty="0" smtClean="0">
              <a:solidFill>
                <a:schemeClr val="accent4">
                  <a:lumMod val="75000"/>
                </a:schemeClr>
              </a:solidFill>
              <a:latin typeface="TextaHeavy"/>
            </a:endParaRPr>
          </a:p>
          <a:p>
            <a:r>
              <a:rPr lang="en-US" sz="2200" dirty="0" smtClean="0">
                <a:latin typeface="TextaHeavy"/>
              </a:rPr>
              <a:t>Training orientation date</a:t>
            </a:r>
            <a:r>
              <a:rPr lang="en-US" sz="2200" dirty="0">
                <a:latin typeface="TextaHeavy"/>
              </a:rPr>
              <a:t>: </a:t>
            </a:r>
            <a:r>
              <a:rPr lang="en-US" sz="2200" dirty="0">
                <a:solidFill>
                  <a:schemeClr val="accent4">
                    <a:lumMod val="75000"/>
                  </a:schemeClr>
                </a:solidFill>
                <a:latin typeface="TextaHeavy"/>
              </a:rPr>
              <a:t>January 4, 2024 at 10 AM or  </a:t>
            </a:r>
            <a:r>
              <a:rPr lang="en-US" sz="2200" dirty="0" smtClean="0">
                <a:solidFill>
                  <a:schemeClr val="accent4">
                    <a:lumMod val="75000"/>
                  </a:schemeClr>
                </a:solidFill>
                <a:latin typeface="TextaHeavy"/>
              </a:rPr>
              <a:t>    6 </a:t>
            </a:r>
            <a:r>
              <a:rPr lang="en-US" sz="2200" dirty="0">
                <a:solidFill>
                  <a:schemeClr val="accent4">
                    <a:lumMod val="75000"/>
                  </a:schemeClr>
                </a:solidFill>
                <a:latin typeface="TextaHeavy"/>
              </a:rPr>
              <a:t>PM </a:t>
            </a:r>
            <a:endParaRPr lang="en-US" sz="2200" dirty="0" smtClean="0">
              <a:solidFill>
                <a:schemeClr val="accent4">
                  <a:lumMod val="75000"/>
                </a:schemeClr>
              </a:solidFill>
              <a:latin typeface="TextaHeavy"/>
            </a:endParaRPr>
          </a:p>
          <a:p>
            <a:r>
              <a:rPr lang="en-US" sz="2200" dirty="0" smtClean="0">
                <a:latin typeface="TextaHeavy"/>
              </a:rPr>
              <a:t>Session Dates: </a:t>
            </a:r>
          </a:p>
          <a:p>
            <a:pPr lvl="1"/>
            <a:r>
              <a:rPr lang="en-US" sz="1900" dirty="0" smtClean="0">
                <a:solidFill>
                  <a:schemeClr val="accent4">
                    <a:lumMod val="75000"/>
                  </a:schemeClr>
                </a:solidFill>
                <a:latin typeface="TextaHeavy"/>
              </a:rPr>
              <a:t>Class </a:t>
            </a:r>
            <a:r>
              <a:rPr lang="en-US" sz="1900" dirty="0">
                <a:solidFill>
                  <a:schemeClr val="accent4">
                    <a:lumMod val="75000"/>
                  </a:schemeClr>
                </a:solidFill>
                <a:latin typeface="TextaHeavy"/>
              </a:rPr>
              <a:t>Starts January </a:t>
            </a:r>
            <a:r>
              <a:rPr lang="en-US" sz="1900" dirty="0" smtClean="0">
                <a:solidFill>
                  <a:schemeClr val="accent4">
                    <a:lumMod val="75000"/>
                  </a:schemeClr>
                </a:solidFill>
                <a:latin typeface="TextaHeavy"/>
              </a:rPr>
              <a:t>9, 2024 </a:t>
            </a:r>
            <a:r>
              <a:rPr lang="en-US" sz="1900" dirty="0">
                <a:solidFill>
                  <a:schemeClr val="accent4">
                    <a:lumMod val="75000"/>
                  </a:schemeClr>
                </a:solidFill>
                <a:latin typeface="TextaHeavy"/>
              </a:rPr>
              <a:t>– April </a:t>
            </a:r>
            <a:r>
              <a:rPr lang="en-US" sz="1900" dirty="0" smtClean="0">
                <a:solidFill>
                  <a:schemeClr val="accent4">
                    <a:lumMod val="75000"/>
                  </a:schemeClr>
                </a:solidFill>
                <a:latin typeface="TextaHeavy"/>
              </a:rPr>
              <a:t>18, 2024</a:t>
            </a:r>
            <a:endParaRPr lang="en-US" sz="1900" dirty="0">
              <a:solidFill>
                <a:schemeClr val="accent4">
                  <a:lumMod val="75000"/>
                </a:schemeClr>
              </a:solidFill>
              <a:latin typeface="TextaHeavy"/>
            </a:endParaRPr>
          </a:p>
          <a:p>
            <a:r>
              <a:rPr lang="en-US" sz="2200" dirty="0" smtClean="0">
                <a:latin typeface="TextaHeavy"/>
              </a:rPr>
              <a:t>Students </a:t>
            </a:r>
            <a:r>
              <a:rPr lang="en-US" sz="2200" dirty="0">
                <a:latin typeface="TextaHeavy"/>
              </a:rPr>
              <a:t>can choose </a:t>
            </a:r>
            <a:r>
              <a:rPr lang="en-US" sz="2200" dirty="0" smtClean="0">
                <a:latin typeface="TextaHeavy"/>
              </a:rPr>
              <a:t>from:</a:t>
            </a:r>
          </a:p>
          <a:p>
            <a:pPr lvl="1"/>
            <a:r>
              <a:rPr lang="en-US" sz="2000" dirty="0" smtClean="0">
                <a:solidFill>
                  <a:schemeClr val="accent4">
                    <a:lumMod val="75000"/>
                  </a:schemeClr>
                </a:solidFill>
                <a:latin typeface="TextaHeavy"/>
              </a:rPr>
              <a:t>Tuesday </a:t>
            </a:r>
            <a:r>
              <a:rPr lang="en-US" sz="2000" dirty="0">
                <a:solidFill>
                  <a:schemeClr val="accent4">
                    <a:lumMod val="75000"/>
                  </a:schemeClr>
                </a:solidFill>
                <a:latin typeface="TextaHeavy"/>
              </a:rPr>
              <a:t>&amp; </a:t>
            </a:r>
            <a:r>
              <a:rPr lang="en-US" sz="2000" dirty="0" smtClean="0">
                <a:solidFill>
                  <a:schemeClr val="accent4">
                    <a:lumMod val="75000"/>
                  </a:schemeClr>
                </a:solidFill>
                <a:latin typeface="TextaHeavy"/>
              </a:rPr>
              <a:t>Thursday</a:t>
            </a:r>
          </a:p>
          <a:p>
            <a:pPr lvl="2"/>
            <a:r>
              <a:rPr lang="en-US" sz="1800" dirty="0" smtClean="0">
                <a:solidFill>
                  <a:schemeClr val="accent4">
                    <a:lumMod val="75000"/>
                  </a:schemeClr>
                </a:solidFill>
                <a:latin typeface="TextaHeavy"/>
              </a:rPr>
              <a:t>Morning </a:t>
            </a:r>
            <a:r>
              <a:rPr lang="en-US" sz="1800" dirty="0">
                <a:solidFill>
                  <a:schemeClr val="accent4">
                    <a:lumMod val="75000"/>
                  </a:schemeClr>
                </a:solidFill>
                <a:latin typeface="TextaHeavy"/>
              </a:rPr>
              <a:t>Session </a:t>
            </a:r>
            <a:r>
              <a:rPr lang="en-US" sz="1800" dirty="0" smtClean="0">
                <a:solidFill>
                  <a:schemeClr val="accent4">
                    <a:lumMod val="75000"/>
                  </a:schemeClr>
                </a:solidFill>
                <a:latin typeface="TextaHeavy"/>
              </a:rPr>
              <a:t>8am-12 noon </a:t>
            </a:r>
          </a:p>
          <a:p>
            <a:pPr marL="862013" lvl="2" indent="0" algn="ctr">
              <a:buNone/>
            </a:pPr>
            <a:r>
              <a:rPr lang="en-US" sz="1800" dirty="0">
                <a:solidFill>
                  <a:schemeClr val="accent4">
                    <a:lumMod val="75000"/>
                  </a:schemeClr>
                </a:solidFill>
                <a:latin typeface="TextaHeavy"/>
              </a:rPr>
              <a:t>	</a:t>
            </a:r>
            <a:r>
              <a:rPr lang="en-US" sz="1800" dirty="0" smtClean="0">
                <a:solidFill>
                  <a:schemeClr val="accent4">
                    <a:lumMod val="75000"/>
                  </a:schemeClr>
                </a:solidFill>
                <a:latin typeface="TextaHeavy"/>
              </a:rPr>
              <a:t>or</a:t>
            </a:r>
          </a:p>
          <a:p>
            <a:pPr lvl="2"/>
            <a:r>
              <a:rPr lang="en-US" sz="1800" dirty="0">
                <a:solidFill>
                  <a:schemeClr val="accent4">
                    <a:lumMod val="75000"/>
                  </a:schemeClr>
                </a:solidFill>
                <a:latin typeface="TextaHeavy"/>
              </a:rPr>
              <a:t>Evening Session </a:t>
            </a:r>
            <a:r>
              <a:rPr lang="en-US" sz="1800" dirty="0" smtClean="0">
                <a:solidFill>
                  <a:schemeClr val="accent4">
                    <a:lumMod val="75000"/>
                  </a:schemeClr>
                </a:solidFill>
                <a:latin typeface="TextaHeavy"/>
              </a:rPr>
              <a:t>6pm-10pm </a:t>
            </a:r>
          </a:p>
          <a:p>
            <a:pPr lvl="2"/>
            <a:r>
              <a:rPr lang="en-US" sz="1800" dirty="0" smtClean="0">
                <a:solidFill>
                  <a:schemeClr val="accent4">
                    <a:lumMod val="75000"/>
                  </a:schemeClr>
                </a:solidFill>
                <a:latin typeface="TextaHeavy"/>
              </a:rPr>
              <a:t>Combined </a:t>
            </a:r>
            <a:r>
              <a:rPr lang="en-US" sz="1800" dirty="0">
                <a:solidFill>
                  <a:schemeClr val="accent4">
                    <a:lumMod val="75000"/>
                  </a:schemeClr>
                </a:solidFill>
                <a:latin typeface="TextaHeavy"/>
              </a:rPr>
              <a:t>for a Practical </a:t>
            </a:r>
            <a:r>
              <a:rPr lang="en-US" sz="1800" dirty="0" smtClean="0">
                <a:solidFill>
                  <a:schemeClr val="accent4">
                    <a:lumMod val="75000"/>
                  </a:schemeClr>
                </a:solidFill>
                <a:latin typeface="TextaHeavy"/>
              </a:rPr>
              <a:t>Class every other Saturday </a:t>
            </a:r>
            <a:r>
              <a:rPr lang="en-US" sz="1800" dirty="0" smtClean="0">
                <a:solidFill>
                  <a:schemeClr val="tx1"/>
                </a:solidFill>
                <a:latin typeface="TextaHeavy"/>
              </a:rPr>
              <a:t>at 8AM – 5 PM. </a:t>
            </a:r>
            <a:endParaRPr lang="en-US" dirty="0">
              <a:solidFill>
                <a:schemeClr val="tx1"/>
              </a:solidFill>
              <a:latin typeface="TextaHeavy"/>
            </a:endParaRPr>
          </a:p>
          <a:p>
            <a:pPr marL="57150" lvl="0" indent="0" algn="ctr">
              <a:buNone/>
            </a:pPr>
            <a:r>
              <a:rPr lang="en-US" sz="1900" b="1" i="1" dirty="0">
                <a:solidFill>
                  <a:srgbClr val="009876"/>
                </a:solidFill>
                <a:latin typeface="TextaHeavy"/>
              </a:rPr>
              <a:t>Plan to arrive 10 minutes early to classes </a:t>
            </a:r>
          </a:p>
        </p:txBody>
      </p:sp>
      <p:sp>
        <p:nvSpPr>
          <p:cNvPr id="4" name="Content Placeholder 3"/>
          <p:cNvSpPr>
            <a:spLocks noGrp="1"/>
          </p:cNvSpPr>
          <p:nvPr>
            <p:ph sz="quarter" idx="11"/>
          </p:nvPr>
        </p:nvSpPr>
        <p:spPr>
          <a:xfrm>
            <a:off x="4781548" y="1289995"/>
            <a:ext cx="3903133" cy="4525963"/>
          </a:xfrm>
        </p:spPr>
        <p:txBody>
          <a:bodyPr/>
          <a:lstStyle/>
          <a:p>
            <a:r>
              <a:rPr lang="en-US" dirty="0" smtClean="0">
                <a:solidFill>
                  <a:schemeClr val="bg2"/>
                </a:solidFill>
              </a:rPr>
              <a:t>Attendance Policy: 100% attendance is required. </a:t>
            </a:r>
          </a:p>
          <a:p>
            <a:endParaRPr lang="en-US" dirty="0">
              <a:solidFill>
                <a:schemeClr val="bg2"/>
              </a:solidFill>
            </a:endParaRPr>
          </a:p>
          <a:p>
            <a:r>
              <a:rPr lang="en-US" dirty="0" smtClean="0">
                <a:solidFill>
                  <a:schemeClr val="bg2"/>
                </a:solidFill>
              </a:rPr>
              <a:t>Prep course for written exam: </a:t>
            </a:r>
            <a:r>
              <a:rPr lang="en-US" b="1" dirty="0" smtClean="0">
                <a:solidFill>
                  <a:schemeClr val="accent6">
                    <a:lumMod val="75000"/>
                    <a:lumOff val="25000"/>
                  </a:schemeClr>
                </a:solidFill>
              </a:rPr>
              <a:t>Platinum Testing</a:t>
            </a:r>
            <a:endParaRPr lang="en-US" b="1" dirty="0">
              <a:solidFill>
                <a:srgbClr val="FF0000"/>
              </a:solidFill>
            </a:endParaRPr>
          </a:p>
        </p:txBody>
      </p:sp>
    </p:spTree>
    <p:extLst>
      <p:ext uri="{BB962C8B-B14F-4D97-AF65-F5344CB8AC3E}">
        <p14:creationId xmlns:p14="http://schemas.microsoft.com/office/powerpoint/2010/main" val="1653414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21" y="139614"/>
            <a:ext cx="7316624" cy="954348"/>
          </a:xfrm>
        </p:spPr>
        <p:txBody>
          <a:bodyPr/>
          <a:lstStyle/>
          <a:p>
            <a:r>
              <a:rPr lang="en-US" dirty="0" smtClean="0"/>
              <a:t>What do I need to qualify for this program? </a:t>
            </a:r>
            <a:r>
              <a:rPr lang="en-US" b="1" dirty="0" smtClean="0">
                <a:solidFill>
                  <a:srgbClr val="27C19F"/>
                </a:solidFill>
              </a:rPr>
              <a:t>EMT Academy</a:t>
            </a:r>
            <a:endParaRPr lang="en-US" dirty="0">
              <a:solidFill>
                <a:schemeClr val="tx1"/>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a:xfrm>
            <a:off x="457200" y="1221770"/>
            <a:ext cx="8229600" cy="4916299"/>
          </a:xfrm>
        </p:spPr>
        <p:txBody>
          <a:bodyPr>
            <a:normAutofit fontScale="62500" lnSpcReduction="20000"/>
          </a:bodyPr>
          <a:lstStyle/>
          <a:p>
            <a:pPr>
              <a:buFont typeface="Wingdings" panose="05000000000000000000" pitchFamily="2" charset="2"/>
              <a:buChar char="§"/>
            </a:pPr>
            <a:r>
              <a:rPr lang="en-US" dirty="0"/>
              <a:t>Unemployed or Underemployed (working only part-time) </a:t>
            </a:r>
          </a:p>
          <a:p>
            <a:pPr>
              <a:buFont typeface="Wingdings" panose="05000000000000000000" pitchFamily="2" charset="2"/>
              <a:buChar char="§"/>
            </a:pPr>
            <a:r>
              <a:rPr lang="en-US" dirty="0" smtClean="0"/>
              <a:t>High </a:t>
            </a:r>
            <a:r>
              <a:rPr lang="en-US" dirty="0"/>
              <a:t>School Diploma or equivalent </a:t>
            </a:r>
          </a:p>
          <a:p>
            <a:pPr>
              <a:buFont typeface="Wingdings" panose="05000000000000000000" pitchFamily="2" charset="2"/>
              <a:buChar char="§"/>
            </a:pPr>
            <a:r>
              <a:rPr lang="en-US" dirty="0" smtClean="0"/>
              <a:t>Legally </a:t>
            </a:r>
            <a:r>
              <a:rPr lang="en-US" dirty="0"/>
              <a:t>able to work in the U.S. </a:t>
            </a:r>
            <a:endParaRPr lang="en-US" dirty="0" smtClean="0"/>
          </a:p>
          <a:p>
            <a:pPr>
              <a:buFont typeface="Wingdings" panose="05000000000000000000" pitchFamily="2" charset="2"/>
              <a:buChar char="§"/>
            </a:pPr>
            <a:r>
              <a:rPr lang="en-US" dirty="0" smtClean="0"/>
              <a:t>Pass </a:t>
            </a:r>
            <a:r>
              <a:rPr lang="en-US" dirty="0"/>
              <a:t>a CORI/SORI test </a:t>
            </a:r>
            <a:r>
              <a:rPr lang="en-US" b="1" i="1" dirty="0" smtClean="0"/>
              <a:t>(National Ambulance conducts the CORI/SORI, </a:t>
            </a:r>
            <a:r>
              <a:rPr lang="en-US" b="1" dirty="0">
                <a:solidFill>
                  <a:srgbClr val="032B4A"/>
                </a:solidFill>
              </a:rPr>
              <a:t>drug </a:t>
            </a:r>
            <a:r>
              <a:rPr lang="en-US" b="1" dirty="0" smtClean="0">
                <a:solidFill>
                  <a:srgbClr val="032B4A"/>
                </a:solidFill>
              </a:rPr>
              <a:t>test after the 1</a:t>
            </a:r>
            <a:r>
              <a:rPr lang="en-US" b="1" baseline="30000" dirty="0" smtClean="0">
                <a:solidFill>
                  <a:srgbClr val="032B4A"/>
                </a:solidFill>
              </a:rPr>
              <a:t>st</a:t>
            </a:r>
            <a:r>
              <a:rPr lang="en-US" b="1" dirty="0" smtClean="0">
                <a:solidFill>
                  <a:srgbClr val="032B4A"/>
                </a:solidFill>
              </a:rPr>
              <a:t> day of class) </a:t>
            </a:r>
          </a:p>
          <a:p>
            <a:pPr>
              <a:buFont typeface="Wingdings" panose="05000000000000000000" pitchFamily="2" charset="2"/>
              <a:buChar char="§"/>
            </a:pPr>
            <a:r>
              <a:rPr lang="en-US" dirty="0" smtClean="0"/>
              <a:t>Immunization </a:t>
            </a:r>
            <a:r>
              <a:rPr lang="en-US" dirty="0"/>
              <a:t>records including COVID </a:t>
            </a:r>
            <a:r>
              <a:rPr lang="en-US" dirty="0" smtClean="0"/>
              <a:t>vaccine </a:t>
            </a:r>
            <a:r>
              <a:rPr lang="en-US" u="sng" dirty="0" smtClean="0"/>
              <a:t>(can decline COVID and Flu Vaccine) </a:t>
            </a:r>
            <a:endParaRPr lang="en-US" u="sng" dirty="0"/>
          </a:p>
          <a:p>
            <a:pPr>
              <a:buFont typeface="Wingdings" panose="05000000000000000000" pitchFamily="2" charset="2"/>
              <a:buChar char="§"/>
            </a:pPr>
            <a:r>
              <a:rPr lang="en-US" dirty="0" smtClean="0"/>
              <a:t>Pass </a:t>
            </a:r>
            <a:r>
              <a:rPr lang="en-US" dirty="0"/>
              <a:t>a drug test which includes </a:t>
            </a:r>
            <a:r>
              <a:rPr lang="en-US" dirty="0" smtClean="0"/>
              <a:t>Marijuana </a:t>
            </a:r>
            <a:endParaRPr lang="en-US" dirty="0"/>
          </a:p>
          <a:p>
            <a:pPr>
              <a:buFont typeface="Wingdings" panose="05000000000000000000" pitchFamily="2" charset="2"/>
              <a:buChar char="§"/>
            </a:pPr>
            <a:r>
              <a:rPr lang="en-US" dirty="0" smtClean="0"/>
              <a:t>Physically </a:t>
            </a:r>
            <a:r>
              <a:rPr lang="en-US" dirty="0"/>
              <a:t>agile </a:t>
            </a:r>
            <a:r>
              <a:rPr lang="en-US" dirty="0" smtClean="0"/>
              <a:t>(completed upon employment) </a:t>
            </a:r>
          </a:p>
          <a:p>
            <a:pPr>
              <a:buFont typeface="Wingdings" panose="05000000000000000000" pitchFamily="2" charset="2"/>
              <a:buChar char="§"/>
            </a:pPr>
            <a:r>
              <a:rPr lang="en-US" dirty="0" smtClean="0"/>
              <a:t>Clean </a:t>
            </a:r>
            <a:r>
              <a:rPr lang="en-US" dirty="0"/>
              <a:t>driving record </a:t>
            </a:r>
            <a:r>
              <a:rPr lang="en-US" i="1" dirty="0"/>
              <a:t>(must have a valid drivers license with 3 or less infractions in a 3 year period and/or no DUI/OUI in the past 7 </a:t>
            </a:r>
            <a:r>
              <a:rPr lang="en-US" i="1" dirty="0" smtClean="0"/>
              <a:t>years) </a:t>
            </a:r>
            <a:r>
              <a:rPr lang="en-US" b="1" i="1" dirty="0">
                <a:solidFill>
                  <a:srgbClr val="032B4A"/>
                </a:solidFill>
              </a:rPr>
              <a:t>(National Ambulance conducts </a:t>
            </a:r>
            <a:r>
              <a:rPr lang="en-US" b="1" i="1" dirty="0" smtClean="0">
                <a:solidFill>
                  <a:srgbClr val="032B4A"/>
                </a:solidFill>
              </a:rPr>
              <a:t>the </a:t>
            </a:r>
            <a:r>
              <a:rPr lang="en-US" b="1" i="1" dirty="0">
                <a:solidFill>
                  <a:srgbClr val="032B4A"/>
                </a:solidFill>
              </a:rPr>
              <a:t>after the 1st day of class) </a:t>
            </a:r>
            <a:endParaRPr lang="en-US" b="1" i="1" dirty="0" smtClean="0">
              <a:solidFill>
                <a:srgbClr val="032B4A"/>
              </a:solidFill>
            </a:endParaRPr>
          </a:p>
          <a:p>
            <a:pPr>
              <a:buFont typeface="Wingdings" panose="05000000000000000000" pitchFamily="2" charset="2"/>
              <a:buChar char="§"/>
            </a:pPr>
            <a:r>
              <a:rPr lang="en-US" b="1" i="1" dirty="0" smtClean="0">
                <a:solidFill>
                  <a:srgbClr val="032B4A"/>
                </a:solidFill>
              </a:rPr>
              <a:t>Stay and complete paperwork after orientation </a:t>
            </a:r>
          </a:p>
          <a:p>
            <a:pPr>
              <a:buFont typeface="Wingdings" panose="05000000000000000000" pitchFamily="2" charset="2"/>
              <a:buChar char="§"/>
            </a:pPr>
            <a:r>
              <a:rPr lang="en-US" dirty="0" err="1"/>
              <a:t>WorkKeys</a:t>
            </a:r>
            <a:r>
              <a:rPr lang="en-US" dirty="0"/>
              <a:t> Assessment </a:t>
            </a:r>
            <a:endParaRPr lang="en-US" b="1" i="1" dirty="0" smtClean="0">
              <a:solidFill>
                <a:srgbClr val="032B4A"/>
              </a:solidFill>
            </a:endParaRPr>
          </a:p>
          <a:p>
            <a:pPr>
              <a:buFont typeface="Wingdings" panose="05000000000000000000" pitchFamily="2" charset="2"/>
              <a:buChar char="§"/>
            </a:pPr>
            <a:endParaRPr lang="en-US" b="1" i="1" dirty="0">
              <a:solidFill>
                <a:srgbClr val="032B4A"/>
              </a:solidFill>
            </a:endParaRPr>
          </a:p>
        </p:txBody>
      </p:sp>
      <p:pic>
        <p:nvPicPr>
          <p:cNvPr id="6" name="Picture 5"/>
          <p:cNvPicPr>
            <a:picLocks noChangeAspect="1"/>
          </p:cNvPicPr>
          <p:nvPr/>
        </p:nvPicPr>
        <p:blipFill>
          <a:blip r:embed="rId2"/>
          <a:stretch>
            <a:fillRect/>
          </a:stretch>
        </p:blipFill>
        <p:spPr>
          <a:xfrm>
            <a:off x="7100017" y="23700"/>
            <a:ext cx="1904812" cy="1070262"/>
          </a:xfrm>
          <a:prstGeom prst="rect">
            <a:avLst/>
          </a:prstGeom>
        </p:spPr>
      </p:pic>
    </p:spTree>
    <p:extLst>
      <p:ext uri="{BB962C8B-B14F-4D97-AF65-F5344CB8AC3E}">
        <p14:creationId xmlns:p14="http://schemas.microsoft.com/office/powerpoint/2010/main" val="1498264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933266" cy="954348"/>
          </a:xfrm>
        </p:spPr>
        <p:txBody>
          <a:bodyPr/>
          <a:lstStyle/>
          <a:p>
            <a:r>
              <a:rPr lang="en-US" b="1" dirty="0" smtClean="0"/>
              <a:t>Course Schedule: </a:t>
            </a:r>
            <a:r>
              <a:rPr lang="en-US" dirty="0" smtClean="0">
                <a:solidFill>
                  <a:srgbClr val="AF48B7"/>
                </a:solidFill>
              </a:rPr>
              <a:t>NCTI</a:t>
            </a:r>
            <a:endParaRPr lang="en-US" b="1" dirty="0">
              <a:solidFill>
                <a:schemeClr val="accent4"/>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11" name="Content Placeholder 3"/>
          <p:cNvSpPr>
            <a:spLocks noGrp="1"/>
          </p:cNvSpPr>
          <p:nvPr>
            <p:ph sz="quarter" idx="10"/>
          </p:nvPr>
        </p:nvSpPr>
        <p:spPr>
          <a:xfrm>
            <a:off x="457200" y="1268114"/>
            <a:ext cx="3903133" cy="4919622"/>
          </a:xfrm>
        </p:spPr>
        <p:txBody>
          <a:bodyPr>
            <a:normAutofit lnSpcReduction="10000"/>
          </a:bodyPr>
          <a:lstStyle/>
          <a:p>
            <a:r>
              <a:rPr lang="en-US" sz="2200" dirty="0">
                <a:latin typeface="TextaHeavy"/>
              </a:rPr>
              <a:t>Training Location: </a:t>
            </a:r>
            <a:r>
              <a:rPr lang="en-US" sz="2200" dirty="0">
                <a:solidFill>
                  <a:schemeClr val="tx1"/>
                </a:solidFill>
                <a:latin typeface="TextaHeavy"/>
              </a:rPr>
              <a:t>595 Cottage Street - Springfield, MA 01104</a:t>
            </a:r>
            <a:r>
              <a:rPr lang="en-US" sz="2000" dirty="0"/>
              <a:t> </a:t>
            </a:r>
            <a:endParaRPr lang="en-US" sz="2000" dirty="0" smtClean="0"/>
          </a:p>
          <a:p>
            <a:r>
              <a:rPr lang="en-US" sz="2200" dirty="0" smtClean="0">
                <a:latin typeface="TextaHeavy"/>
              </a:rPr>
              <a:t>Training orientation date</a:t>
            </a:r>
            <a:r>
              <a:rPr lang="en-US" sz="2200" dirty="0">
                <a:latin typeface="TextaHeavy"/>
              </a:rPr>
              <a:t>: </a:t>
            </a:r>
            <a:r>
              <a:rPr lang="en-US" sz="2200" dirty="0" smtClean="0">
                <a:solidFill>
                  <a:schemeClr val="tx1"/>
                </a:solidFill>
                <a:latin typeface="TextaHeavy"/>
              </a:rPr>
              <a:t>None</a:t>
            </a:r>
          </a:p>
          <a:p>
            <a:r>
              <a:rPr lang="en-US" sz="2200" dirty="0" smtClean="0">
                <a:latin typeface="TextaHeavy"/>
              </a:rPr>
              <a:t>Class </a:t>
            </a:r>
            <a:r>
              <a:rPr lang="en-US" sz="2200" dirty="0">
                <a:latin typeface="TextaHeavy"/>
              </a:rPr>
              <a:t>Starts </a:t>
            </a:r>
            <a:r>
              <a:rPr lang="en-US" sz="2200" dirty="0" smtClean="0">
                <a:solidFill>
                  <a:schemeClr val="tx1"/>
                </a:solidFill>
                <a:latin typeface="TextaHeavy"/>
              </a:rPr>
              <a:t>01.23.2024</a:t>
            </a:r>
            <a:r>
              <a:rPr lang="en-US" sz="2200" dirty="0" smtClean="0">
                <a:latin typeface="TextaHeavy"/>
              </a:rPr>
              <a:t> </a:t>
            </a:r>
            <a:r>
              <a:rPr lang="en-US" sz="2200" dirty="0">
                <a:latin typeface="TextaHeavy"/>
              </a:rPr>
              <a:t>and ends </a:t>
            </a:r>
            <a:r>
              <a:rPr lang="en-US" sz="2200" dirty="0" smtClean="0">
                <a:solidFill>
                  <a:schemeClr val="tx1"/>
                </a:solidFill>
                <a:latin typeface="TextaHeavy"/>
              </a:rPr>
              <a:t>04.16.2024</a:t>
            </a:r>
          </a:p>
          <a:p>
            <a:r>
              <a:rPr lang="en-US" sz="2200" dirty="0" smtClean="0">
                <a:latin typeface="TextaHeavy"/>
              </a:rPr>
              <a:t>Classes meet on:</a:t>
            </a:r>
          </a:p>
          <a:p>
            <a:pPr lvl="1"/>
            <a:r>
              <a:rPr lang="en-US" sz="2000" dirty="0" smtClean="0">
                <a:solidFill>
                  <a:schemeClr val="tx1"/>
                </a:solidFill>
                <a:latin typeface="TextaHeavy"/>
              </a:rPr>
              <a:t>Tuesday </a:t>
            </a:r>
            <a:r>
              <a:rPr lang="en-US" sz="2000" dirty="0">
                <a:solidFill>
                  <a:schemeClr val="tx1"/>
                </a:solidFill>
                <a:latin typeface="TextaHeavy"/>
              </a:rPr>
              <a:t>&amp; </a:t>
            </a:r>
            <a:r>
              <a:rPr lang="en-US" sz="2000" dirty="0" smtClean="0">
                <a:solidFill>
                  <a:schemeClr val="tx1"/>
                </a:solidFill>
                <a:latin typeface="TextaHeavy"/>
              </a:rPr>
              <a:t>Thursday</a:t>
            </a:r>
          </a:p>
          <a:p>
            <a:pPr lvl="2"/>
            <a:r>
              <a:rPr lang="en-US" sz="1800" dirty="0" smtClean="0">
                <a:solidFill>
                  <a:schemeClr val="tx1"/>
                </a:solidFill>
                <a:latin typeface="TextaHeavy"/>
              </a:rPr>
              <a:t>6 PM -10 PM </a:t>
            </a:r>
          </a:p>
          <a:p>
            <a:pPr lvl="2"/>
            <a:r>
              <a:rPr lang="en-US" dirty="0" smtClean="0">
                <a:solidFill>
                  <a:schemeClr val="tx1"/>
                </a:solidFill>
                <a:latin typeface="TextaHeavy"/>
              </a:rPr>
              <a:t>some </a:t>
            </a:r>
            <a:r>
              <a:rPr lang="en-US" sz="1800" dirty="0" smtClean="0">
                <a:solidFill>
                  <a:schemeClr val="tx1"/>
                </a:solidFill>
                <a:latin typeface="TextaHeavy"/>
              </a:rPr>
              <a:t>Saturdays at 9AM – 5:30  PM. </a:t>
            </a:r>
            <a:endParaRPr lang="en-US" dirty="0">
              <a:solidFill>
                <a:schemeClr val="tx1"/>
              </a:solidFill>
              <a:latin typeface="TextaHeavy"/>
            </a:endParaRPr>
          </a:p>
          <a:p>
            <a:pPr marL="57150" indent="0" algn="ctr">
              <a:buNone/>
            </a:pPr>
            <a:r>
              <a:rPr lang="en-US" sz="1900" b="1" i="1" dirty="0" smtClean="0">
                <a:solidFill>
                  <a:schemeClr val="tx1"/>
                </a:solidFill>
                <a:latin typeface="TextaHeavy"/>
              </a:rPr>
              <a:t>Plan to arrive 10 minutes early to classes </a:t>
            </a:r>
          </a:p>
        </p:txBody>
      </p:sp>
      <p:sp>
        <p:nvSpPr>
          <p:cNvPr id="4" name="Content Placeholder 3"/>
          <p:cNvSpPr>
            <a:spLocks noGrp="1"/>
          </p:cNvSpPr>
          <p:nvPr>
            <p:ph sz="quarter" idx="11"/>
          </p:nvPr>
        </p:nvSpPr>
        <p:spPr>
          <a:xfrm>
            <a:off x="4781549" y="1289995"/>
            <a:ext cx="3729991" cy="4562165"/>
          </a:xfrm>
        </p:spPr>
        <p:txBody>
          <a:bodyPr>
            <a:normAutofit fontScale="62500" lnSpcReduction="20000"/>
          </a:bodyPr>
          <a:lstStyle/>
          <a:p>
            <a:r>
              <a:rPr lang="en-US" dirty="0" smtClean="0">
                <a:solidFill>
                  <a:schemeClr val="bg2"/>
                </a:solidFill>
              </a:rPr>
              <a:t>Attendance Policy: Attend all sessions.</a:t>
            </a:r>
            <a:endParaRPr lang="en-US" dirty="0">
              <a:solidFill>
                <a:schemeClr val="bg2"/>
              </a:solidFill>
            </a:endParaRPr>
          </a:p>
          <a:p>
            <a:r>
              <a:rPr lang="en-US" dirty="0" smtClean="0">
                <a:solidFill>
                  <a:schemeClr val="bg2"/>
                </a:solidFill>
              </a:rPr>
              <a:t>Daily </a:t>
            </a:r>
            <a:r>
              <a:rPr lang="en-US" dirty="0" smtClean="0">
                <a:solidFill>
                  <a:schemeClr val="tx1"/>
                </a:solidFill>
              </a:rPr>
              <a:t>quizzes</a:t>
            </a:r>
            <a:r>
              <a:rPr lang="en-US" dirty="0" smtClean="0">
                <a:solidFill>
                  <a:schemeClr val="bg2"/>
                </a:solidFill>
              </a:rPr>
              <a:t> to gauge how students grasp the content and concepts.  It also helps the instructor to identify which weak areas for entire class, so that the instructor can specify instruction to those areas.</a:t>
            </a:r>
          </a:p>
          <a:p>
            <a:r>
              <a:rPr lang="en-US" dirty="0" smtClean="0">
                <a:solidFill>
                  <a:schemeClr val="bg2"/>
                </a:solidFill>
              </a:rPr>
              <a:t>Students can retake failed </a:t>
            </a:r>
            <a:r>
              <a:rPr lang="en-US" dirty="0" smtClean="0">
                <a:solidFill>
                  <a:schemeClr val="tx1"/>
                </a:solidFill>
              </a:rPr>
              <a:t>exams</a:t>
            </a:r>
            <a:r>
              <a:rPr lang="en-US" dirty="0" smtClean="0">
                <a:solidFill>
                  <a:schemeClr val="bg2"/>
                </a:solidFill>
              </a:rPr>
              <a:t> once.  They are allowed to retake two exams throughout the entire course, but can retake each exam only one time.</a:t>
            </a:r>
          </a:p>
          <a:p>
            <a:r>
              <a:rPr lang="en-US" dirty="0" smtClean="0">
                <a:solidFill>
                  <a:schemeClr val="bg2"/>
                </a:solidFill>
              </a:rPr>
              <a:t>NCTI uses a online learning platform.  Students are able to take mock exams that provide scores on each topic area. Learning prescription shows the students which topics they struggle with.  If a student gets less than 80% they are encouraged to spend more time studying the topic. The platform is called </a:t>
            </a:r>
            <a:r>
              <a:rPr lang="en-US" dirty="0" err="1" smtClean="0">
                <a:solidFill>
                  <a:schemeClr val="tx1"/>
                </a:solidFill>
              </a:rPr>
              <a:t>Fisdap</a:t>
            </a:r>
            <a:r>
              <a:rPr lang="en-US" dirty="0" smtClean="0">
                <a:solidFill>
                  <a:srgbClr val="FF0000"/>
                </a:solidFill>
              </a:rPr>
              <a:t>.  </a:t>
            </a:r>
            <a:r>
              <a:rPr lang="en-US" dirty="0" smtClean="0">
                <a:solidFill>
                  <a:schemeClr val="bg2"/>
                </a:solidFill>
              </a:rPr>
              <a:t>The exam results is called a learning prescription.</a:t>
            </a:r>
            <a:endParaRPr lang="en-US" dirty="0">
              <a:solidFill>
                <a:schemeClr val="bg2"/>
              </a:solidFill>
            </a:endParaRPr>
          </a:p>
        </p:txBody>
      </p:sp>
    </p:spTree>
    <p:extLst>
      <p:ext uri="{BB962C8B-B14F-4D97-AF65-F5344CB8AC3E}">
        <p14:creationId xmlns:p14="http://schemas.microsoft.com/office/powerpoint/2010/main" val="2097440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21" y="139614"/>
            <a:ext cx="7316624" cy="954348"/>
          </a:xfrm>
        </p:spPr>
        <p:txBody>
          <a:bodyPr/>
          <a:lstStyle/>
          <a:p>
            <a:r>
              <a:rPr lang="en-US" dirty="0" smtClean="0"/>
              <a:t>What do I need to qualify for this program? </a:t>
            </a:r>
            <a:r>
              <a:rPr lang="en-US" dirty="0" smtClean="0">
                <a:solidFill>
                  <a:schemeClr val="accent3"/>
                </a:solidFill>
              </a:rPr>
              <a:t>NCTI</a:t>
            </a:r>
            <a:endParaRPr lang="en-US" dirty="0">
              <a:solidFill>
                <a:schemeClr val="accent3"/>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a:xfrm>
            <a:off x="457200" y="1325789"/>
            <a:ext cx="8229600" cy="4916299"/>
          </a:xfrm>
        </p:spPr>
        <p:txBody>
          <a:bodyPr>
            <a:normAutofit fontScale="55000" lnSpcReduction="20000"/>
          </a:bodyPr>
          <a:lstStyle/>
          <a:p>
            <a:pPr>
              <a:buFont typeface="Wingdings" panose="05000000000000000000" pitchFamily="2" charset="2"/>
              <a:buChar char="§"/>
            </a:pPr>
            <a:r>
              <a:rPr lang="en-US" dirty="0"/>
              <a:t>Unemployed or Underemployed (working only part-time) </a:t>
            </a:r>
          </a:p>
          <a:p>
            <a:pPr>
              <a:buFont typeface="Wingdings" panose="05000000000000000000" pitchFamily="2" charset="2"/>
              <a:buChar char="§"/>
            </a:pPr>
            <a:r>
              <a:rPr lang="en-US" dirty="0" smtClean="0"/>
              <a:t>High </a:t>
            </a:r>
            <a:r>
              <a:rPr lang="en-US" dirty="0"/>
              <a:t>School Diploma or equivalent </a:t>
            </a:r>
          </a:p>
          <a:p>
            <a:pPr>
              <a:buFont typeface="Wingdings" panose="05000000000000000000" pitchFamily="2" charset="2"/>
              <a:buChar char="§"/>
            </a:pPr>
            <a:r>
              <a:rPr lang="en-US" dirty="0" smtClean="0"/>
              <a:t>Legally </a:t>
            </a:r>
            <a:r>
              <a:rPr lang="en-US" dirty="0"/>
              <a:t>able to work in the U.S. </a:t>
            </a:r>
            <a:endParaRPr lang="en-US" dirty="0" smtClean="0"/>
          </a:p>
          <a:p>
            <a:pPr>
              <a:buFont typeface="Wingdings" panose="05000000000000000000" pitchFamily="2" charset="2"/>
              <a:buChar char="§"/>
            </a:pPr>
            <a:r>
              <a:rPr lang="en-US" dirty="0" smtClean="0"/>
              <a:t>NCTI </a:t>
            </a:r>
            <a:r>
              <a:rPr lang="en-US" dirty="0"/>
              <a:t>will interview and assess each candidate before they are selected for the EMT program It is important for the student's success as an EMT student that they are ready for this class. </a:t>
            </a:r>
            <a:endParaRPr lang="en-US" dirty="0" smtClean="0"/>
          </a:p>
          <a:p>
            <a:pPr>
              <a:buFont typeface="Wingdings" panose="05000000000000000000" pitchFamily="2" charset="2"/>
              <a:buChar char="§"/>
            </a:pPr>
            <a:r>
              <a:rPr lang="en-US" dirty="0" smtClean="0"/>
              <a:t>Each </a:t>
            </a:r>
            <a:r>
              <a:rPr lang="en-US" dirty="0"/>
              <a:t>candidate takes an EMT Assessment test. </a:t>
            </a:r>
            <a:r>
              <a:rPr lang="en-US" dirty="0" smtClean="0"/>
              <a:t>The </a:t>
            </a:r>
            <a:r>
              <a:rPr lang="en-US" dirty="0"/>
              <a:t>questions </a:t>
            </a:r>
            <a:r>
              <a:rPr lang="en-US" dirty="0" smtClean="0"/>
              <a:t>focus on A&amp;P</a:t>
            </a:r>
            <a:r>
              <a:rPr lang="en-US" dirty="0"/>
              <a:t>, basic math, biology and self assessment/personality questions.  This assessment gives </a:t>
            </a:r>
            <a:r>
              <a:rPr lang="en-US" dirty="0" smtClean="0"/>
              <a:t>NCTI </a:t>
            </a:r>
            <a:r>
              <a:rPr lang="en-US" dirty="0"/>
              <a:t>a good idea of who is prepared to be successful in the program based on a minimum score. </a:t>
            </a:r>
            <a:r>
              <a:rPr lang="en-US" dirty="0" smtClean="0"/>
              <a:t>Pass </a:t>
            </a:r>
            <a:r>
              <a:rPr lang="en-US" dirty="0"/>
              <a:t>a CORI/SORI test </a:t>
            </a:r>
            <a:r>
              <a:rPr lang="en-US" b="1" dirty="0"/>
              <a:t>(Applicants will </a:t>
            </a:r>
            <a:r>
              <a:rPr lang="en-US" b="1" dirty="0" smtClean="0"/>
              <a:t>request CORI/SORI and </a:t>
            </a:r>
            <a:r>
              <a:rPr lang="en-US" b="1" dirty="0"/>
              <a:t>submit </a:t>
            </a:r>
            <a:r>
              <a:rPr lang="en-US" b="1" dirty="0" smtClean="0"/>
              <a:t>records </a:t>
            </a:r>
            <a:r>
              <a:rPr lang="en-US" b="1" dirty="0"/>
              <a:t>to NCTI) </a:t>
            </a:r>
          </a:p>
          <a:p>
            <a:pPr>
              <a:buFont typeface="Wingdings" panose="05000000000000000000" pitchFamily="2" charset="2"/>
              <a:buChar char="§"/>
            </a:pPr>
            <a:r>
              <a:rPr lang="en-US" dirty="0" smtClean="0"/>
              <a:t>Immunization </a:t>
            </a:r>
            <a:r>
              <a:rPr lang="en-US" dirty="0"/>
              <a:t>records including COVID </a:t>
            </a:r>
            <a:r>
              <a:rPr lang="en-US" dirty="0" smtClean="0"/>
              <a:t>vaccine </a:t>
            </a:r>
            <a:r>
              <a:rPr lang="en-US" b="1" dirty="0" smtClean="0"/>
              <a:t>(see next slide)</a:t>
            </a:r>
            <a:endParaRPr lang="en-US" b="1" dirty="0"/>
          </a:p>
          <a:p>
            <a:pPr>
              <a:buFont typeface="Wingdings" panose="05000000000000000000" pitchFamily="2" charset="2"/>
              <a:buChar char="§"/>
            </a:pPr>
            <a:r>
              <a:rPr lang="en-US" dirty="0" smtClean="0"/>
              <a:t>Pass </a:t>
            </a:r>
            <a:r>
              <a:rPr lang="en-US" dirty="0"/>
              <a:t>a drug test which includes </a:t>
            </a:r>
            <a:r>
              <a:rPr lang="en-US" dirty="0" smtClean="0"/>
              <a:t>Marijuana with 60 days </a:t>
            </a:r>
            <a:r>
              <a:rPr lang="en-US" sz="2700" b="1" i="1" dirty="0" smtClean="0">
                <a:solidFill>
                  <a:srgbClr val="032B4A"/>
                </a:solidFill>
              </a:rPr>
              <a:t>(Applicants will complete drug screen at a local provider and submit results to NCTI) </a:t>
            </a:r>
            <a:endParaRPr lang="en-US" sz="2700" dirty="0"/>
          </a:p>
          <a:p>
            <a:pPr>
              <a:buFont typeface="Wingdings" panose="05000000000000000000" pitchFamily="2" charset="2"/>
              <a:buChar char="§"/>
            </a:pPr>
            <a:r>
              <a:rPr lang="en-US" dirty="0" smtClean="0"/>
              <a:t>Physically </a:t>
            </a:r>
            <a:r>
              <a:rPr lang="en-US" dirty="0"/>
              <a:t>agile </a:t>
            </a:r>
            <a:endParaRPr lang="en-US" dirty="0" smtClean="0"/>
          </a:p>
          <a:p>
            <a:pPr>
              <a:buFont typeface="Wingdings" panose="05000000000000000000" pitchFamily="2" charset="2"/>
              <a:buChar char="§"/>
            </a:pPr>
            <a:r>
              <a:rPr lang="en-US" dirty="0" smtClean="0"/>
              <a:t>Clean </a:t>
            </a:r>
            <a:r>
              <a:rPr lang="en-US" dirty="0"/>
              <a:t>driving record </a:t>
            </a:r>
            <a:r>
              <a:rPr lang="en-US" i="1" dirty="0"/>
              <a:t>(must have a valid drivers license with 3 or less infractions in a 3 year period and/or no DUI/OUI in the past 7 </a:t>
            </a:r>
            <a:r>
              <a:rPr lang="en-US" i="1" dirty="0" smtClean="0"/>
              <a:t>years) </a:t>
            </a:r>
          </a:p>
        </p:txBody>
      </p:sp>
      <p:pic>
        <p:nvPicPr>
          <p:cNvPr id="6" name="Picture 5"/>
          <p:cNvPicPr>
            <a:picLocks noChangeAspect="1"/>
          </p:cNvPicPr>
          <p:nvPr/>
        </p:nvPicPr>
        <p:blipFill>
          <a:blip r:embed="rId3"/>
          <a:stretch>
            <a:fillRect/>
          </a:stretch>
        </p:blipFill>
        <p:spPr>
          <a:xfrm>
            <a:off x="7649733" y="23700"/>
            <a:ext cx="1355095" cy="761391"/>
          </a:xfrm>
          <a:prstGeom prst="rect">
            <a:avLst/>
          </a:prstGeom>
        </p:spPr>
      </p:pic>
    </p:spTree>
    <p:extLst>
      <p:ext uri="{BB962C8B-B14F-4D97-AF65-F5344CB8AC3E}">
        <p14:creationId xmlns:p14="http://schemas.microsoft.com/office/powerpoint/2010/main" val="3191634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3"/>
                </a:solidFill>
              </a:rPr>
              <a:t>NCTI</a:t>
            </a:r>
            <a:r>
              <a:rPr lang="en-US" dirty="0"/>
              <a:t> Immunization records including COVID vaccine </a:t>
            </a: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p:txBody>
          <a:bodyPr>
            <a:normAutofit fontScale="70000" lnSpcReduction="20000"/>
          </a:bodyPr>
          <a:lstStyle/>
          <a:p>
            <a:pPr marL="0" marR="0" indent="0">
              <a:spcBef>
                <a:spcPts val="0"/>
              </a:spcBef>
              <a:spcAft>
                <a:spcPts val="0"/>
              </a:spcAft>
              <a:buNone/>
            </a:pPr>
            <a:r>
              <a:rPr lang="en-US" b="1" u="sng" dirty="0">
                <a:latin typeface="Calibri" panose="020F0502020204030204" pitchFamily="34" charset="0"/>
                <a:ea typeface="Calibri" panose="020F0502020204030204" pitchFamily="34" charset="0"/>
              </a:rPr>
              <a:t>For NCTI EMT program admissions:</a:t>
            </a:r>
          </a:p>
          <a:p>
            <a:pPr>
              <a:spcBef>
                <a:spcPts val="0"/>
              </a:spcBef>
            </a:pPr>
            <a:r>
              <a:rPr lang="en-US" b="1" dirty="0" smtClean="0">
                <a:latin typeface="Calibri" panose="020F0502020204030204" pitchFamily="34" charset="0"/>
                <a:ea typeface="Calibri" panose="020F0502020204030204" pitchFamily="34" charset="0"/>
              </a:rPr>
              <a:t>COVID</a:t>
            </a:r>
            <a:r>
              <a:rPr lang="en-US" dirty="0" smtClean="0">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vaccinations </a:t>
            </a:r>
            <a:endParaRPr lang="en-US" dirty="0" smtClean="0">
              <a:latin typeface="Calibri" panose="020F0502020204030204" pitchFamily="34" charset="0"/>
              <a:ea typeface="Calibri" panose="020F0502020204030204" pitchFamily="34" charset="0"/>
            </a:endParaRPr>
          </a:p>
          <a:p>
            <a:pPr>
              <a:spcBef>
                <a:spcPts val="0"/>
              </a:spcBef>
            </a:pPr>
            <a:r>
              <a:rPr lang="en-US" b="1" dirty="0" smtClean="0">
                <a:latin typeface="Calibri" panose="020F0502020204030204" pitchFamily="34" charset="0"/>
                <a:ea typeface="Calibri" panose="020F0502020204030204" pitchFamily="34" charset="0"/>
              </a:rPr>
              <a:t>MMR</a:t>
            </a:r>
            <a:r>
              <a:rPr lang="en-US" dirty="0" smtClean="0">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series (2 shot) OR a positive titer within 1 year of program start date</a:t>
            </a:r>
          </a:p>
          <a:p>
            <a:pPr marL="0" marR="0">
              <a:spcBef>
                <a:spcPts val="0"/>
              </a:spcBef>
              <a:spcAft>
                <a:spcPts val="0"/>
              </a:spcAft>
            </a:pPr>
            <a:r>
              <a:rPr lang="en-US" dirty="0" err="1">
                <a:latin typeface="Calibri" panose="020F0502020204030204" pitchFamily="34" charset="0"/>
                <a:ea typeface="Calibri" panose="020F0502020204030204" pitchFamily="34" charset="0"/>
              </a:rPr>
              <a:t>Tdap</a:t>
            </a:r>
            <a:r>
              <a:rPr lang="en-US" dirty="0">
                <a:latin typeface="Calibri" panose="020F0502020204030204" pitchFamily="34" charset="0"/>
                <a:ea typeface="Calibri" panose="020F0502020204030204" pitchFamily="34" charset="0"/>
              </a:rPr>
              <a:t> within the last 10 years</a:t>
            </a:r>
          </a:p>
          <a:p>
            <a:pPr marL="0" marR="0">
              <a:spcBef>
                <a:spcPts val="0"/>
              </a:spcBef>
              <a:spcAft>
                <a:spcPts val="0"/>
              </a:spcAft>
            </a:pPr>
            <a:r>
              <a:rPr lang="en-US" b="1" dirty="0">
                <a:latin typeface="Calibri" panose="020F0502020204030204" pitchFamily="34" charset="0"/>
                <a:ea typeface="Calibri" panose="020F0502020204030204" pitchFamily="34" charset="0"/>
              </a:rPr>
              <a:t>HEP-B</a:t>
            </a:r>
            <a:r>
              <a:rPr lang="en-US" dirty="0">
                <a:latin typeface="Calibri" panose="020F0502020204030204" pitchFamily="34" charset="0"/>
                <a:ea typeface="Calibri" panose="020F0502020204030204" pitchFamily="34" charset="0"/>
              </a:rPr>
              <a:t> series (3 shot) OR a positive titer within 1 year of program start date</a:t>
            </a:r>
          </a:p>
          <a:p>
            <a:pPr marL="0" marR="0">
              <a:spcBef>
                <a:spcPts val="0"/>
              </a:spcBef>
              <a:spcAft>
                <a:spcPts val="0"/>
              </a:spcAft>
            </a:pPr>
            <a:r>
              <a:rPr lang="en-US" b="1" dirty="0">
                <a:latin typeface="Calibri" panose="020F0502020204030204" pitchFamily="34" charset="0"/>
                <a:ea typeface="Calibri" panose="020F0502020204030204" pitchFamily="34" charset="0"/>
              </a:rPr>
              <a:t>Meningitis</a:t>
            </a:r>
            <a:r>
              <a:rPr lang="en-US" dirty="0">
                <a:latin typeface="Calibri" panose="020F0502020204030204" pitchFamily="34" charset="0"/>
                <a:ea typeface="Calibri" panose="020F0502020204030204" pitchFamily="34" charset="0"/>
              </a:rPr>
              <a:t> shot record as a teen or adult (not HIB for infants)</a:t>
            </a:r>
          </a:p>
          <a:p>
            <a:pPr>
              <a:spcBef>
                <a:spcPts val="0"/>
              </a:spcBef>
            </a:pPr>
            <a:r>
              <a:rPr lang="en-US" b="1" dirty="0">
                <a:latin typeface="Calibri" panose="020F0502020204030204" pitchFamily="34" charset="0"/>
                <a:ea typeface="Calibri" panose="020F0502020204030204" pitchFamily="34" charset="0"/>
              </a:rPr>
              <a:t>Varicella</a:t>
            </a:r>
            <a:r>
              <a:rPr lang="en-US" dirty="0">
                <a:latin typeface="Calibri" panose="020F0502020204030204" pitchFamily="34" charset="0"/>
                <a:ea typeface="Calibri" panose="020F0502020204030204" pitchFamily="34" charset="0"/>
              </a:rPr>
              <a:t> series (2 shot) OR positive titer within 1 year of program start date</a:t>
            </a:r>
          </a:p>
          <a:p>
            <a:pPr marL="0" marR="0" indent="0">
              <a:spcBef>
                <a:spcPts val="0"/>
              </a:spcBef>
              <a:spcAft>
                <a:spcPts val="0"/>
              </a:spcAft>
              <a:buNone/>
            </a:pPr>
            <a:endParaRPr lang="en-US" dirty="0">
              <a:latin typeface="Calibri" panose="020F0502020204030204" pitchFamily="34" charset="0"/>
              <a:ea typeface="Calibri" panose="020F0502020204030204" pitchFamily="34" charset="0"/>
            </a:endParaRPr>
          </a:p>
          <a:p>
            <a:pPr marL="0" marR="0" indent="0">
              <a:spcBef>
                <a:spcPts val="0"/>
              </a:spcBef>
              <a:spcAft>
                <a:spcPts val="0"/>
              </a:spcAft>
              <a:buNone/>
            </a:pPr>
            <a:r>
              <a:rPr lang="en-US" b="1" u="sng" dirty="0">
                <a:latin typeface="Calibri" panose="020F0502020204030204" pitchFamily="34" charset="0"/>
                <a:ea typeface="Calibri" panose="020F0502020204030204" pitchFamily="34" charset="0"/>
              </a:rPr>
              <a:t>When prospective EMTs or Paramedics apply to AMR for employment, we simply require:</a:t>
            </a:r>
          </a:p>
          <a:p>
            <a:pPr marL="0" marR="0">
              <a:spcBef>
                <a:spcPts val="0"/>
              </a:spcBef>
              <a:spcAft>
                <a:spcPts val="0"/>
              </a:spcAft>
            </a:pPr>
            <a:r>
              <a:rPr lang="en-US" b="1" dirty="0">
                <a:latin typeface="Calibri" panose="020F0502020204030204" pitchFamily="34" charset="0"/>
                <a:ea typeface="Calibri" panose="020F0502020204030204" pitchFamily="34" charset="0"/>
              </a:rPr>
              <a:t>TB</a:t>
            </a:r>
            <a:r>
              <a:rPr lang="en-US" dirty="0">
                <a:latin typeface="Calibri" panose="020F0502020204030204" pitchFamily="34" charset="0"/>
                <a:ea typeface="Calibri" panose="020F0502020204030204" pitchFamily="34" charset="0"/>
              </a:rPr>
              <a:t> within 1 year of date of hire or signed declination </a:t>
            </a:r>
          </a:p>
          <a:p>
            <a:pPr marL="0" marR="0">
              <a:spcBef>
                <a:spcPts val="0"/>
              </a:spcBef>
              <a:spcAft>
                <a:spcPts val="0"/>
              </a:spcAft>
            </a:pPr>
            <a:r>
              <a:rPr lang="en-US" b="1" dirty="0" smtClean="0">
                <a:latin typeface="Calibri" panose="020F0502020204030204" pitchFamily="34" charset="0"/>
                <a:ea typeface="Calibri" panose="020F0502020204030204" pitchFamily="34" charset="0"/>
              </a:rPr>
              <a:t>COVID</a:t>
            </a:r>
            <a:r>
              <a:rPr lang="en-US" dirty="0" smtClean="0">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vaccination records or signed declination </a:t>
            </a:r>
          </a:p>
          <a:p>
            <a:pPr marL="0" marR="0">
              <a:spcBef>
                <a:spcPts val="0"/>
              </a:spcBef>
              <a:spcAft>
                <a:spcPts val="0"/>
              </a:spcAft>
            </a:pPr>
            <a:r>
              <a:rPr lang="en-US" b="1" dirty="0">
                <a:latin typeface="Calibri" panose="020F0502020204030204" pitchFamily="34" charset="0"/>
                <a:ea typeface="Calibri" panose="020F0502020204030204" pitchFamily="34" charset="0"/>
              </a:rPr>
              <a:t>MMR</a:t>
            </a:r>
            <a:r>
              <a:rPr lang="en-US" dirty="0">
                <a:latin typeface="Calibri" panose="020F0502020204030204" pitchFamily="34" charset="0"/>
                <a:ea typeface="Calibri" panose="020F0502020204030204" pitchFamily="34" charset="0"/>
              </a:rPr>
              <a:t> series OR titer within 1 year of date of hire</a:t>
            </a:r>
          </a:p>
          <a:p>
            <a:pPr marL="0" marR="0">
              <a:spcBef>
                <a:spcPts val="0"/>
              </a:spcBef>
              <a:spcAft>
                <a:spcPts val="0"/>
              </a:spcAft>
            </a:pPr>
            <a:r>
              <a:rPr lang="en-US" b="1" dirty="0">
                <a:latin typeface="Calibri" panose="020F0502020204030204" pitchFamily="34" charset="0"/>
                <a:ea typeface="Calibri" panose="020F0502020204030204" pitchFamily="34" charset="0"/>
              </a:rPr>
              <a:t>HEP-B</a:t>
            </a:r>
            <a:r>
              <a:rPr lang="en-US" dirty="0">
                <a:latin typeface="Calibri" panose="020F0502020204030204" pitchFamily="34" charset="0"/>
                <a:ea typeface="Calibri" panose="020F0502020204030204" pitchFamily="34" charset="0"/>
              </a:rPr>
              <a:t> series OR titer within 1 year of date of hire</a:t>
            </a:r>
          </a:p>
          <a:p>
            <a:pPr marL="0" marR="0">
              <a:spcBef>
                <a:spcPts val="0"/>
              </a:spcBef>
              <a:spcAft>
                <a:spcPts val="0"/>
              </a:spcAft>
            </a:pPr>
            <a:r>
              <a:rPr lang="en-US" dirty="0">
                <a:latin typeface="Calibri" panose="020F0502020204030204" pitchFamily="34" charset="0"/>
                <a:ea typeface="Calibri" panose="020F0502020204030204" pitchFamily="34" charset="0"/>
              </a:rPr>
              <a:t>Respiratory Fit tested </a:t>
            </a:r>
          </a:p>
          <a:p>
            <a:pPr marL="0" marR="0" indent="0">
              <a:spcBef>
                <a:spcPts val="0"/>
              </a:spcBef>
              <a:spcAft>
                <a:spcPts val="0"/>
              </a:spcAft>
              <a:buNone/>
            </a:pPr>
            <a:endParaRPr lang="en-US" dirty="0">
              <a:latin typeface="Calibri" panose="020F0502020204030204" pitchFamily="34" charset="0"/>
              <a:ea typeface="Calibri" panose="020F0502020204030204" pitchFamily="34" charset="0"/>
            </a:endParaRPr>
          </a:p>
          <a:p>
            <a:pPr marL="0" marR="0">
              <a:spcBef>
                <a:spcPts val="0"/>
              </a:spcBef>
              <a:spcAft>
                <a:spcPts val="0"/>
              </a:spcAft>
            </a:pPr>
            <a:r>
              <a:rPr lang="en-US" b="1" dirty="0">
                <a:latin typeface="Calibri" panose="020F0502020204030204" pitchFamily="34" charset="0"/>
                <a:ea typeface="Calibri" panose="020F0502020204030204" pitchFamily="34" charset="0"/>
              </a:rPr>
              <a:t>A flu vaccine is not required, but highly suggested. </a:t>
            </a:r>
          </a:p>
          <a:p>
            <a:endParaRPr lang="en-US" dirty="0"/>
          </a:p>
        </p:txBody>
      </p:sp>
    </p:spTree>
    <p:extLst>
      <p:ext uri="{BB962C8B-B14F-4D97-AF65-F5344CB8AC3E}">
        <p14:creationId xmlns:p14="http://schemas.microsoft.com/office/powerpoint/2010/main" val="3423961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229599" cy="954348"/>
          </a:xfrm>
        </p:spPr>
        <p:txBody>
          <a:bodyPr/>
          <a:lstStyle/>
          <a:p>
            <a:r>
              <a:rPr lang="en-US" b="1" dirty="0" smtClean="0"/>
              <a:t>Course Schedule: </a:t>
            </a:r>
            <a:r>
              <a:rPr lang="en-US" dirty="0">
                <a:solidFill>
                  <a:srgbClr val="63BCE6">
                    <a:lumMod val="75000"/>
                  </a:srgbClr>
                </a:solidFill>
              </a:rPr>
              <a:t>Greenfield Community College </a:t>
            </a:r>
            <a:endParaRPr lang="en-US" b="1" dirty="0">
              <a:solidFill>
                <a:schemeClr val="accent4"/>
              </a:solidFill>
            </a:endParaRPr>
          </a:p>
        </p:txBody>
      </p:sp>
      <p:sp>
        <p:nvSpPr>
          <p:cNvPr id="3" name="Slide Number Placeholder 2"/>
          <p:cNvSpPr>
            <a:spLocks noGrp="1"/>
          </p:cNvSpPr>
          <p:nvPr>
            <p:ph type="sldNum" sz="quarter" idx="4"/>
          </p:nvPr>
        </p:nvSpPr>
        <p:spPr/>
        <p:txBody>
          <a:bodyPr/>
          <a:lstStyle/>
          <a:p>
            <a:fld id="{941BE8DD-6BA1-AD43-8321-0CEB068BCC7D}" type="slidenum">
              <a:rPr lang="en-US" smtClean="0"/>
              <a:pPr/>
              <a:t>10</a:t>
            </a:fld>
            <a:endParaRPr lang="en-US" dirty="0"/>
          </a:p>
        </p:txBody>
      </p:sp>
      <p:sp>
        <p:nvSpPr>
          <p:cNvPr id="11" name="Content Placeholder 3"/>
          <p:cNvSpPr>
            <a:spLocks noGrp="1"/>
          </p:cNvSpPr>
          <p:nvPr>
            <p:ph sz="quarter" idx="10"/>
          </p:nvPr>
        </p:nvSpPr>
        <p:spPr>
          <a:xfrm>
            <a:off x="457200" y="1268114"/>
            <a:ext cx="3903133" cy="4717173"/>
          </a:xfrm>
        </p:spPr>
        <p:txBody>
          <a:bodyPr>
            <a:normAutofit/>
          </a:bodyPr>
          <a:lstStyle/>
          <a:p>
            <a:pPr lvl="0"/>
            <a:r>
              <a:rPr lang="en-US" sz="2200" dirty="0">
                <a:solidFill>
                  <a:srgbClr val="032B4A"/>
                </a:solidFill>
                <a:latin typeface="TextaHeavy"/>
              </a:rPr>
              <a:t>Training Location: </a:t>
            </a:r>
            <a:r>
              <a:rPr lang="en-US" sz="2000" dirty="0">
                <a:solidFill>
                  <a:srgbClr val="27C19F">
                    <a:lumMod val="75000"/>
                  </a:srgbClr>
                </a:solidFill>
                <a:latin typeface="TextaRegular"/>
              </a:rPr>
              <a:t>1 College </a:t>
            </a:r>
            <a:r>
              <a:rPr lang="en-US" sz="2000" dirty="0" smtClean="0">
                <a:solidFill>
                  <a:srgbClr val="27C19F">
                    <a:lumMod val="75000"/>
                  </a:srgbClr>
                </a:solidFill>
                <a:latin typeface="TextaRegular"/>
              </a:rPr>
              <a:t>Dr., </a:t>
            </a:r>
            <a:r>
              <a:rPr lang="en-US" sz="2000" dirty="0">
                <a:solidFill>
                  <a:srgbClr val="27C19F">
                    <a:lumMod val="75000"/>
                  </a:srgbClr>
                </a:solidFill>
                <a:latin typeface="TextaRegular"/>
              </a:rPr>
              <a:t>Greenfield, MA 01301 (East Building</a:t>
            </a:r>
            <a:r>
              <a:rPr lang="en-US" sz="2000" dirty="0" smtClean="0">
                <a:solidFill>
                  <a:srgbClr val="27C19F">
                    <a:lumMod val="75000"/>
                  </a:srgbClr>
                </a:solidFill>
                <a:latin typeface="TextaRegular"/>
              </a:rPr>
              <a:t>)</a:t>
            </a:r>
          </a:p>
          <a:p>
            <a:r>
              <a:rPr lang="en-US" sz="2200" dirty="0" smtClean="0">
                <a:latin typeface="TextaHeavy"/>
              </a:rPr>
              <a:t>Class </a:t>
            </a:r>
            <a:r>
              <a:rPr lang="en-US" sz="2200" dirty="0">
                <a:latin typeface="TextaHeavy"/>
              </a:rPr>
              <a:t>Starts </a:t>
            </a:r>
            <a:r>
              <a:rPr lang="en-US" sz="2200" dirty="0" smtClean="0">
                <a:solidFill>
                  <a:schemeClr val="accent4">
                    <a:lumMod val="75000"/>
                  </a:schemeClr>
                </a:solidFill>
                <a:latin typeface="TextaHeavy"/>
              </a:rPr>
              <a:t>01.24.2024</a:t>
            </a:r>
            <a:r>
              <a:rPr lang="en-US" sz="2200" dirty="0" smtClean="0">
                <a:latin typeface="TextaHeavy"/>
              </a:rPr>
              <a:t> </a:t>
            </a:r>
            <a:r>
              <a:rPr lang="en-US" sz="2200" dirty="0">
                <a:latin typeface="TextaHeavy"/>
              </a:rPr>
              <a:t>and ends </a:t>
            </a:r>
            <a:r>
              <a:rPr lang="en-US" sz="2200" dirty="0" smtClean="0">
                <a:solidFill>
                  <a:schemeClr val="accent4">
                    <a:lumMod val="75000"/>
                  </a:schemeClr>
                </a:solidFill>
                <a:latin typeface="TextaHeavy"/>
              </a:rPr>
              <a:t>05.15.2024</a:t>
            </a:r>
          </a:p>
          <a:p>
            <a:r>
              <a:rPr lang="en-US" sz="2200" dirty="0" smtClean="0">
                <a:latin typeface="TextaHeavy"/>
              </a:rPr>
              <a:t>Classes meet on:</a:t>
            </a:r>
          </a:p>
          <a:p>
            <a:pPr lvl="1"/>
            <a:r>
              <a:rPr lang="en-US" sz="2000" dirty="0" smtClean="0">
                <a:solidFill>
                  <a:schemeClr val="accent4">
                    <a:lumMod val="75000"/>
                  </a:schemeClr>
                </a:solidFill>
                <a:latin typeface="TextaHeavy"/>
              </a:rPr>
              <a:t>Monday </a:t>
            </a:r>
            <a:r>
              <a:rPr lang="en-US" sz="2000" dirty="0">
                <a:solidFill>
                  <a:schemeClr val="accent4">
                    <a:lumMod val="75000"/>
                  </a:schemeClr>
                </a:solidFill>
                <a:latin typeface="TextaHeavy"/>
              </a:rPr>
              <a:t>&amp; </a:t>
            </a:r>
            <a:r>
              <a:rPr lang="en-US" sz="2000" dirty="0" smtClean="0">
                <a:solidFill>
                  <a:schemeClr val="accent4">
                    <a:lumMod val="75000"/>
                  </a:schemeClr>
                </a:solidFill>
                <a:latin typeface="TextaHeavy"/>
              </a:rPr>
              <a:t>Wednesday</a:t>
            </a:r>
          </a:p>
          <a:p>
            <a:pPr lvl="2"/>
            <a:r>
              <a:rPr lang="en-US" sz="1800" dirty="0" smtClean="0">
                <a:solidFill>
                  <a:schemeClr val="tx1"/>
                </a:solidFill>
                <a:latin typeface="TextaHeavy"/>
              </a:rPr>
              <a:t>8 PM – 10 PM</a:t>
            </a:r>
          </a:p>
          <a:p>
            <a:pPr lvl="2"/>
            <a:r>
              <a:rPr lang="en-US" dirty="0">
                <a:solidFill>
                  <a:schemeClr val="tx1"/>
                </a:solidFill>
                <a:latin typeface="TextaHeavy"/>
              </a:rPr>
              <a:t>some Saturdays from 9 AM - 5:30 </a:t>
            </a:r>
            <a:r>
              <a:rPr lang="en-US" dirty="0" smtClean="0">
                <a:solidFill>
                  <a:schemeClr val="tx1"/>
                </a:solidFill>
                <a:latin typeface="TextaHeavy"/>
              </a:rPr>
              <a:t>PM</a:t>
            </a:r>
          </a:p>
          <a:p>
            <a:pPr marL="57150" lvl="0" indent="0" algn="ctr">
              <a:buNone/>
            </a:pPr>
            <a:r>
              <a:rPr lang="en-US" sz="1900" b="1" i="1" dirty="0">
                <a:solidFill>
                  <a:srgbClr val="009876"/>
                </a:solidFill>
                <a:latin typeface="TextaHeavy"/>
              </a:rPr>
              <a:t>Plan to arrive 10 minutes early to classes </a:t>
            </a:r>
          </a:p>
        </p:txBody>
      </p:sp>
      <p:sp>
        <p:nvSpPr>
          <p:cNvPr id="4" name="Content Placeholder 3"/>
          <p:cNvSpPr>
            <a:spLocks noGrp="1"/>
          </p:cNvSpPr>
          <p:nvPr>
            <p:ph sz="quarter" idx="11"/>
          </p:nvPr>
        </p:nvSpPr>
        <p:spPr>
          <a:xfrm>
            <a:off x="4781548" y="1289995"/>
            <a:ext cx="3903133" cy="4525963"/>
          </a:xfrm>
        </p:spPr>
        <p:txBody>
          <a:bodyPr/>
          <a:lstStyle/>
          <a:p>
            <a:r>
              <a:rPr lang="en-US" dirty="0" smtClean="0">
                <a:solidFill>
                  <a:schemeClr val="bg2"/>
                </a:solidFill>
              </a:rPr>
              <a:t>Attendance Policy: </a:t>
            </a:r>
            <a:r>
              <a:rPr lang="en-US" dirty="0">
                <a:solidFill>
                  <a:schemeClr val="bg2"/>
                </a:solidFill>
              </a:rPr>
              <a:t>There is a 100% attendance policy and our curriculum meets the National Standard Curriculum requirements</a:t>
            </a:r>
            <a:r>
              <a:rPr lang="en-US" dirty="0" smtClean="0">
                <a:solidFill>
                  <a:schemeClr val="bg2"/>
                </a:solidFill>
              </a:rPr>
              <a:t>. </a:t>
            </a:r>
            <a:endParaRPr lang="en-US" dirty="0">
              <a:solidFill>
                <a:schemeClr val="bg2"/>
              </a:solidFill>
            </a:endParaRPr>
          </a:p>
        </p:txBody>
      </p:sp>
    </p:spTree>
    <p:extLst>
      <p:ext uri="{BB962C8B-B14F-4D97-AF65-F5344CB8AC3E}">
        <p14:creationId xmlns:p14="http://schemas.microsoft.com/office/powerpoint/2010/main" val="1981631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21" y="139614"/>
            <a:ext cx="7316624" cy="954348"/>
          </a:xfrm>
        </p:spPr>
        <p:txBody>
          <a:bodyPr/>
          <a:lstStyle/>
          <a:p>
            <a:r>
              <a:rPr lang="en-US" sz="3200" dirty="0" smtClean="0"/>
              <a:t>What do I need to qualify for this program? </a:t>
            </a:r>
            <a:r>
              <a:rPr lang="en-US" sz="3200" dirty="0">
                <a:solidFill>
                  <a:srgbClr val="63BCE6">
                    <a:lumMod val="75000"/>
                  </a:srgbClr>
                </a:solidFill>
              </a:rPr>
              <a:t>Greenfield Community College </a:t>
            </a:r>
            <a:endParaRPr lang="en-US" sz="3200" dirty="0">
              <a:solidFill>
                <a:schemeClr val="accent3"/>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a:xfrm>
            <a:off x="457200" y="1325789"/>
            <a:ext cx="8229600" cy="4916299"/>
          </a:xfrm>
        </p:spPr>
        <p:txBody>
          <a:bodyPr>
            <a:normAutofit fontScale="92500" lnSpcReduction="10000"/>
          </a:bodyPr>
          <a:lstStyle/>
          <a:p>
            <a:pPr>
              <a:buFont typeface="Wingdings" panose="05000000000000000000" pitchFamily="2" charset="2"/>
              <a:buChar char="§"/>
            </a:pPr>
            <a:r>
              <a:rPr lang="en-US" dirty="0"/>
              <a:t>Unemployed or Underemployed (working only part-time) </a:t>
            </a:r>
          </a:p>
          <a:p>
            <a:pPr>
              <a:buFont typeface="Wingdings" panose="05000000000000000000" pitchFamily="2" charset="2"/>
              <a:buChar char="§"/>
            </a:pPr>
            <a:r>
              <a:rPr lang="en-US" dirty="0" smtClean="0"/>
              <a:t>High </a:t>
            </a:r>
            <a:r>
              <a:rPr lang="en-US" dirty="0"/>
              <a:t>School Diploma or equivalent </a:t>
            </a:r>
          </a:p>
          <a:p>
            <a:pPr>
              <a:buFont typeface="Wingdings" panose="05000000000000000000" pitchFamily="2" charset="2"/>
              <a:buChar char="§"/>
            </a:pPr>
            <a:r>
              <a:rPr lang="en-US" dirty="0" smtClean="0"/>
              <a:t>Legally </a:t>
            </a:r>
            <a:r>
              <a:rPr lang="en-US" dirty="0"/>
              <a:t>able to work in the U.S. </a:t>
            </a:r>
            <a:endParaRPr lang="en-US" dirty="0" smtClean="0"/>
          </a:p>
          <a:p>
            <a:pPr>
              <a:buFont typeface="Wingdings" panose="05000000000000000000" pitchFamily="2" charset="2"/>
              <a:buChar char="§"/>
            </a:pPr>
            <a:r>
              <a:rPr lang="en-US" dirty="0" smtClean="0"/>
              <a:t>Pass </a:t>
            </a:r>
            <a:r>
              <a:rPr lang="en-US" dirty="0"/>
              <a:t>a CORI/SORI test </a:t>
            </a:r>
            <a:endParaRPr lang="en-US" dirty="0" smtClean="0"/>
          </a:p>
          <a:p>
            <a:pPr>
              <a:buFont typeface="Wingdings" panose="05000000000000000000" pitchFamily="2" charset="2"/>
              <a:buChar char="§"/>
            </a:pPr>
            <a:r>
              <a:rPr lang="en-US" dirty="0"/>
              <a:t>Immunization records including COVID vaccine</a:t>
            </a:r>
          </a:p>
          <a:p>
            <a:pPr>
              <a:buFont typeface="Wingdings" panose="05000000000000000000" pitchFamily="2" charset="2"/>
              <a:buChar char="§"/>
            </a:pPr>
            <a:r>
              <a:rPr lang="en-US" dirty="0" smtClean="0"/>
              <a:t>Pass </a:t>
            </a:r>
            <a:r>
              <a:rPr lang="en-US" dirty="0"/>
              <a:t>a drug test which includes </a:t>
            </a:r>
            <a:r>
              <a:rPr lang="en-US" dirty="0" smtClean="0"/>
              <a:t>Marijuana </a:t>
            </a:r>
            <a:endParaRPr lang="en-US" dirty="0"/>
          </a:p>
          <a:p>
            <a:pPr>
              <a:buFont typeface="Wingdings" panose="05000000000000000000" pitchFamily="2" charset="2"/>
              <a:buChar char="§"/>
            </a:pPr>
            <a:r>
              <a:rPr lang="en-US" dirty="0" smtClean="0"/>
              <a:t>Physically </a:t>
            </a:r>
            <a:r>
              <a:rPr lang="en-US" dirty="0"/>
              <a:t>agile </a:t>
            </a:r>
            <a:endParaRPr lang="en-US" dirty="0" smtClean="0"/>
          </a:p>
          <a:p>
            <a:pPr>
              <a:buFont typeface="Wingdings" panose="05000000000000000000" pitchFamily="2" charset="2"/>
              <a:buChar char="§"/>
            </a:pPr>
            <a:r>
              <a:rPr lang="en-US" dirty="0" smtClean="0"/>
              <a:t>Clean </a:t>
            </a:r>
            <a:r>
              <a:rPr lang="en-US" dirty="0"/>
              <a:t>driving record </a:t>
            </a:r>
            <a:r>
              <a:rPr lang="en-US" i="1" dirty="0"/>
              <a:t>(must have a valid drivers license with 3 or less infractions in a 3 year period and/or no DUI/OUI in the past 7 </a:t>
            </a:r>
            <a:r>
              <a:rPr lang="en-US" i="1" dirty="0" smtClean="0"/>
              <a:t>years) </a:t>
            </a:r>
          </a:p>
        </p:txBody>
      </p:sp>
      <p:pic>
        <p:nvPicPr>
          <p:cNvPr id="6" name="Picture 5"/>
          <p:cNvPicPr>
            <a:picLocks noChangeAspect="1"/>
          </p:cNvPicPr>
          <p:nvPr/>
        </p:nvPicPr>
        <p:blipFill>
          <a:blip r:embed="rId2"/>
          <a:stretch>
            <a:fillRect/>
          </a:stretch>
        </p:blipFill>
        <p:spPr>
          <a:xfrm>
            <a:off x="7649733" y="23700"/>
            <a:ext cx="1355095" cy="761391"/>
          </a:xfrm>
          <a:prstGeom prst="rect">
            <a:avLst/>
          </a:prstGeom>
        </p:spPr>
      </p:pic>
    </p:spTree>
    <p:extLst>
      <p:ext uri="{BB962C8B-B14F-4D97-AF65-F5344CB8AC3E}">
        <p14:creationId xmlns:p14="http://schemas.microsoft.com/office/powerpoint/2010/main" val="12476961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933266" cy="954348"/>
          </a:xfrm>
        </p:spPr>
        <p:txBody>
          <a:bodyPr/>
          <a:lstStyle/>
          <a:p>
            <a:r>
              <a:rPr lang="en-US" b="1" dirty="0" smtClean="0"/>
              <a:t>Course Schedule: </a:t>
            </a:r>
            <a:r>
              <a:rPr lang="en-US" b="1" dirty="0">
                <a:solidFill>
                  <a:schemeClr val="accent4"/>
                </a:solidFill>
              </a:rPr>
              <a:t>Springfield Technical Community College </a:t>
            </a: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11" name="Content Placeholder 3"/>
          <p:cNvSpPr>
            <a:spLocks noGrp="1"/>
          </p:cNvSpPr>
          <p:nvPr>
            <p:ph sz="quarter" idx="10"/>
          </p:nvPr>
        </p:nvSpPr>
        <p:spPr>
          <a:xfrm>
            <a:off x="457200" y="1268114"/>
            <a:ext cx="3903133" cy="4717173"/>
          </a:xfrm>
        </p:spPr>
        <p:txBody>
          <a:bodyPr>
            <a:normAutofit fontScale="92500" lnSpcReduction="20000"/>
          </a:bodyPr>
          <a:lstStyle/>
          <a:p>
            <a:r>
              <a:rPr lang="en-US" sz="2200" dirty="0">
                <a:solidFill>
                  <a:srgbClr val="032B4A"/>
                </a:solidFill>
                <a:latin typeface="TextaHeavy"/>
              </a:rPr>
              <a:t>Training Location: </a:t>
            </a:r>
            <a:r>
              <a:rPr lang="en-US" dirty="0">
                <a:solidFill>
                  <a:schemeClr val="accent4">
                    <a:lumMod val="75000"/>
                  </a:schemeClr>
                </a:solidFill>
              </a:rPr>
              <a:t>1 Armory St, Springfield, MA </a:t>
            </a:r>
            <a:r>
              <a:rPr lang="en-US" dirty="0" smtClean="0">
                <a:solidFill>
                  <a:schemeClr val="accent4">
                    <a:lumMod val="75000"/>
                  </a:schemeClr>
                </a:solidFill>
              </a:rPr>
              <a:t>01105, </a:t>
            </a:r>
            <a:r>
              <a:rPr lang="en-US" sz="2200" dirty="0" smtClean="0">
                <a:solidFill>
                  <a:srgbClr val="009876"/>
                </a:solidFill>
                <a:latin typeface="TextaHeavy"/>
              </a:rPr>
              <a:t>Building 20, Room 88</a:t>
            </a:r>
            <a:endParaRPr lang="en-US" sz="2200" dirty="0" smtClean="0">
              <a:latin typeface="TextaHeavy"/>
            </a:endParaRPr>
          </a:p>
          <a:p>
            <a:r>
              <a:rPr lang="en-US" sz="2200" dirty="0" smtClean="0">
                <a:latin typeface="TextaHeavy"/>
              </a:rPr>
              <a:t>Training orientation date</a:t>
            </a:r>
            <a:r>
              <a:rPr lang="en-US" sz="2200" dirty="0">
                <a:latin typeface="TextaHeavy"/>
              </a:rPr>
              <a:t>: </a:t>
            </a:r>
            <a:r>
              <a:rPr lang="en-US" sz="2200" dirty="0" smtClean="0">
                <a:solidFill>
                  <a:schemeClr val="tx1"/>
                </a:solidFill>
                <a:latin typeface="TextaHeavy"/>
              </a:rPr>
              <a:t>None</a:t>
            </a:r>
          </a:p>
          <a:p>
            <a:r>
              <a:rPr lang="en-US" sz="2200" dirty="0" smtClean="0">
                <a:latin typeface="TextaHeavy"/>
              </a:rPr>
              <a:t>Class </a:t>
            </a:r>
            <a:r>
              <a:rPr lang="en-US" sz="2200" dirty="0">
                <a:latin typeface="TextaHeavy"/>
              </a:rPr>
              <a:t>Starts </a:t>
            </a:r>
            <a:r>
              <a:rPr lang="en-US" sz="2200" dirty="0" smtClean="0">
                <a:solidFill>
                  <a:schemeClr val="tx1"/>
                </a:solidFill>
                <a:latin typeface="TextaHeavy"/>
              </a:rPr>
              <a:t>01.22.2024 </a:t>
            </a:r>
            <a:r>
              <a:rPr lang="en-US" sz="2200" dirty="0">
                <a:solidFill>
                  <a:schemeClr val="tx1"/>
                </a:solidFill>
                <a:latin typeface="TextaHeavy"/>
              </a:rPr>
              <a:t>and ends </a:t>
            </a:r>
            <a:r>
              <a:rPr lang="en-US" sz="2200" dirty="0" smtClean="0">
                <a:solidFill>
                  <a:schemeClr val="tx1"/>
                </a:solidFill>
                <a:latin typeface="TextaHeavy"/>
              </a:rPr>
              <a:t>05.25.2024 </a:t>
            </a:r>
            <a:r>
              <a:rPr lang="en-US" sz="2200" dirty="0" smtClean="0">
                <a:solidFill>
                  <a:srgbClr val="FF0000"/>
                </a:solidFill>
                <a:latin typeface="TextaHeavy"/>
              </a:rPr>
              <a:t>(online)</a:t>
            </a:r>
          </a:p>
          <a:p>
            <a:pPr lvl="0"/>
            <a:r>
              <a:rPr lang="en-US" sz="2200" u="sng" dirty="0" smtClean="0">
                <a:solidFill>
                  <a:srgbClr val="FF0000"/>
                </a:solidFill>
                <a:latin typeface="TextaHeavy"/>
              </a:rPr>
              <a:t>In-person</a:t>
            </a:r>
            <a:r>
              <a:rPr lang="en-US" sz="2200" dirty="0" smtClean="0">
                <a:solidFill>
                  <a:srgbClr val="032B4A"/>
                </a:solidFill>
                <a:latin typeface="TextaHeavy"/>
              </a:rPr>
              <a:t> </a:t>
            </a:r>
            <a:r>
              <a:rPr lang="en-US" sz="2200" dirty="0" smtClean="0">
                <a:solidFill>
                  <a:srgbClr val="FF0000"/>
                </a:solidFill>
                <a:latin typeface="TextaHeavy"/>
              </a:rPr>
              <a:t>LABS</a:t>
            </a:r>
            <a:r>
              <a:rPr lang="en-US" sz="2200" dirty="0" smtClean="0">
                <a:solidFill>
                  <a:srgbClr val="032B4A"/>
                </a:solidFill>
                <a:latin typeface="TextaHeavy"/>
              </a:rPr>
              <a:t> meet </a:t>
            </a:r>
            <a:r>
              <a:rPr lang="en-US" sz="2200" dirty="0">
                <a:solidFill>
                  <a:srgbClr val="032B4A"/>
                </a:solidFill>
                <a:latin typeface="TextaHeavy"/>
              </a:rPr>
              <a:t>on:</a:t>
            </a:r>
          </a:p>
          <a:p>
            <a:pPr lvl="1"/>
            <a:r>
              <a:rPr lang="en-US" dirty="0">
                <a:solidFill>
                  <a:srgbClr val="27C19F">
                    <a:lumMod val="75000"/>
                  </a:srgbClr>
                </a:solidFill>
                <a:latin typeface="TextaHeavy"/>
              </a:rPr>
              <a:t>Tuesdays 8 AM – 12 </a:t>
            </a:r>
            <a:r>
              <a:rPr lang="en-US" dirty="0" smtClean="0">
                <a:solidFill>
                  <a:srgbClr val="009876"/>
                </a:solidFill>
                <a:latin typeface="TextaHeavy"/>
              </a:rPr>
              <a:t>Noon </a:t>
            </a:r>
            <a:r>
              <a:rPr lang="en-US" dirty="0" smtClean="0">
                <a:solidFill>
                  <a:srgbClr val="FF0000"/>
                </a:solidFill>
                <a:latin typeface="TextaHeavy"/>
              </a:rPr>
              <a:t>(5 available seats)</a:t>
            </a:r>
          </a:p>
          <a:p>
            <a:pPr marL="449262" lvl="1" indent="0" algn="ctr">
              <a:buNone/>
            </a:pPr>
            <a:r>
              <a:rPr lang="en-US" dirty="0">
                <a:solidFill>
                  <a:srgbClr val="009876"/>
                </a:solidFill>
                <a:latin typeface="TextaHeavy"/>
              </a:rPr>
              <a:t> </a:t>
            </a:r>
            <a:r>
              <a:rPr lang="en-US" u="sng" dirty="0" smtClean="0">
                <a:solidFill>
                  <a:srgbClr val="009876"/>
                </a:solidFill>
                <a:latin typeface="TextaHeavy"/>
              </a:rPr>
              <a:t>or</a:t>
            </a:r>
            <a:endParaRPr lang="en-US" u="sng" dirty="0">
              <a:solidFill>
                <a:srgbClr val="27C19F">
                  <a:lumMod val="75000"/>
                </a:srgbClr>
              </a:solidFill>
              <a:latin typeface="TextaHeavy"/>
            </a:endParaRPr>
          </a:p>
          <a:p>
            <a:pPr lvl="1"/>
            <a:r>
              <a:rPr lang="en-US" dirty="0" smtClean="0">
                <a:solidFill>
                  <a:srgbClr val="009876"/>
                </a:solidFill>
                <a:latin typeface="TextaHeavy"/>
              </a:rPr>
              <a:t>Every other Saturday from </a:t>
            </a:r>
            <a:r>
              <a:rPr lang="en-US" dirty="0">
                <a:solidFill>
                  <a:srgbClr val="009876"/>
                </a:solidFill>
                <a:latin typeface="TextaHeavy"/>
              </a:rPr>
              <a:t>9 AM - 5:30 </a:t>
            </a:r>
            <a:r>
              <a:rPr lang="en-US" dirty="0" smtClean="0">
                <a:solidFill>
                  <a:srgbClr val="009876"/>
                </a:solidFill>
                <a:latin typeface="TextaHeavy"/>
              </a:rPr>
              <a:t>PM </a:t>
            </a:r>
            <a:r>
              <a:rPr lang="en-US" dirty="0" smtClean="0">
                <a:solidFill>
                  <a:srgbClr val="FF0000"/>
                </a:solidFill>
                <a:latin typeface="TextaHeavy"/>
              </a:rPr>
              <a:t>(no seats available)</a:t>
            </a:r>
            <a:endParaRPr lang="en-US" dirty="0">
              <a:solidFill>
                <a:srgbClr val="FF0000"/>
              </a:solidFill>
              <a:latin typeface="TextaHeavy"/>
            </a:endParaRPr>
          </a:p>
          <a:p>
            <a:pPr marL="57150" lvl="0" indent="0" algn="ctr">
              <a:buNone/>
            </a:pPr>
            <a:r>
              <a:rPr lang="en-US" sz="1900" b="1" i="1" dirty="0" smtClean="0">
                <a:solidFill>
                  <a:srgbClr val="009876"/>
                </a:solidFill>
                <a:latin typeface="TextaHeavy"/>
              </a:rPr>
              <a:t>Plan </a:t>
            </a:r>
            <a:r>
              <a:rPr lang="en-US" sz="1900" b="1" i="1" dirty="0">
                <a:solidFill>
                  <a:srgbClr val="009876"/>
                </a:solidFill>
                <a:latin typeface="TextaHeavy"/>
              </a:rPr>
              <a:t>to arrive 10 minutes early to classes </a:t>
            </a:r>
          </a:p>
        </p:txBody>
      </p:sp>
      <p:sp>
        <p:nvSpPr>
          <p:cNvPr id="4" name="Content Placeholder 3"/>
          <p:cNvSpPr>
            <a:spLocks noGrp="1"/>
          </p:cNvSpPr>
          <p:nvPr>
            <p:ph sz="quarter" idx="11"/>
          </p:nvPr>
        </p:nvSpPr>
        <p:spPr>
          <a:xfrm>
            <a:off x="4781548" y="1289995"/>
            <a:ext cx="3903133" cy="4525963"/>
          </a:xfrm>
        </p:spPr>
        <p:txBody>
          <a:bodyPr/>
          <a:lstStyle/>
          <a:p>
            <a:r>
              <a:rPr lang="en-US" dirty="0" smtClean="0">
                <a:solidFill>
                  <a:schemeClr val="bg2"/>
                </a:solidFill>
              </a:rPr>
              <a:t>Attendance Policy: 100% </a:t>
            </a:r>
            <a:r>
              <a:rPr lang="en-US" dirty="0" smtClean="0">
                <a:solidFill>
                  <a:srgbClr val="FF0000"/>
                </a:solidFill>
              </a:rPr>
              <a:t>(missed classed must be made-up)</a:t>
            </a:r>
          </a:p>
          <a:p>
            <a:endParaRPr lang="en-US" dirty="0">
              <a:solidFill>
                <a:schemeClr val="bg2"/>
              </a:solidFill>
            </a:endParaRPr>
          </a:p>
          <a:p>
            <a:r>
              <a:rPr lang="en-US" dirty="0" smtClean="0">
                <a:solidFill>
                  <a:schemeClr val="bg2"/>
                </a:solidFill>
              </a:rPr>
              <a:t>Exam schedule  (Syllabus is posted to </a:t>
            </a:r>
            <a:r>
              <a:rPr lang="en-US" dirty="0" err="1" smtClean="0">
                <a:solidFill>
                  <a:schemeClr val="bg2"/>
                </a:solidFill>
              </a:rPr>
              <a:t>BlackBoard</a:t>
            </a:r>
            <a:r>
              <a:rPr lang="en-US" dirty="0" smtClean="0">
                <a:solidFill>
                  <a:schemeClr val="bg2"/>
                </a:solidFill>
              </a:rPr>
              <a:t>).  </a:t>
            </a:r>
            <a:endParaRPr lang="en-US" dirty="0">
              <a:solidFill>
                <a:schemeClr val="bg2"/>
              </a:solidFill>
            </a:endParaRPr>
          </a:p>
        </p:txBody>
      </p:sp>
    </p:spTree>
    <p:extLst>
      <p:ext uri="{BB962C8B-B14F-4D97-AF65-F5344CB8AC3E}">
        <p14:creationId xmlns:p14="http://schemas.microsoft.com/office/powerpoint/2010/main" val="110607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21" y="139614"/>
            <a:ext cx="7316624" cy="954348"/>
          </a:xfrm>
        </p:spPr>
        <p:txBody>
          <a:bodyPr/>
          <a:lstStyle/>
          <a:p>
            <a:r>
              <a:rPr lang="en-US" sz="2800" dirty="0" smtClean="0"/>
              <a:t>What do I need to qualify for this program? </a:t>
            </a:r>
            <a:r>
              <a:rPr lang="en-US" sz="2800" b="1" dirty="0">
                <a:solidFill>
                  <a:srgbClr val="27C19F"/>
                </a:solidFill>
              </a:rPr>
              <a:t>Springfield Technical Community College </a:t>
            </a:r>
            <a:endParaRPr lang="en-US" sz="2800" dirty="0">
              <a:solidFill>
                <a:schemeClr val="accent3"/>
              </a:solidFill>
            </a:endParaRP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a:xfrm>
            <a:off x="457200" y="1325789"/>
            <a:ext cx="8229600" cy="4916299"/>
          </a:xfrm>
        </p:spPr>
        <p:txBody>
          <a:bodyPr>
            <a:normAutofit fontScale="77500" lnSpcReduction="20000"/>
          </a:bodyPr>
          <a:lstStyle/>
          <a:p>
            <a:pPr>
              <a:buFont typeface="Wingdings" panose="05000000000000000000" pitchFamily="2" charset="2"/>
              <a:buChar char="§"/>
            </a:pPr>
            <a:r>
              <a:rPr lang="en-US" dirty="0"/>
              <a:t>Unemployed or Underemployed (working only part-time) </a:t>
            </a:r>
            <a:endParaRPr lang="en-US" dirty="0" smtClean="0"/>
          </a:p>
          <a:p>
            <a:pPr>
              <a:buFont typeface="Wingdings" panose="05000000000000000000" pitchFamily="2" charset="2"/>
              <a:buChar char="§"/>
            </a:pPr>
            <a:r>
              <a:rPr lang="en-US" dirty="0"/>
              <a:t>Legally able to work in the U.S. </a:t>
            </a:r>
          </a:p>
          <a:p>
            <a:pPr>
              <a:buFont typeface="Wingdings" panose="05000000000000000000" pitchFamily="2" charset="2"/>
              <a:buChar char="§"/>
            </a:pPr>
            <a:r>
              <a:rPr lang="en-US" dirty="0"/>
              <a:t>Physically agile </a:t>
            </a:r>
            <a:endParaRPr lang="en-US" dirty="0" smtClean="0"/>
          </a:p>
          <a:p>
            <a:pPr>
              <a:buFont typeface="Wingdings" panose="05000000000000000000" pitchFamily="2" charset="2"/>
              <a:buChar char="§"/>
            </a:pPr>
            <a:r>
              <a:rPr lang="en-US" dirty="0" smtClean="0">
                <a:solidFill>
                  <a:srgbClr val="FF0000"/>
                </a:solidFill>
              </a:rPr>
              <a:t>A laptop/computer with Internet access is need for this </a:t>
            </a:r>
            <a:r>
              <a:rPr lang="en-US" dirty="0" smtClean="0">
                <a:solidFill>
                  <a:srgbClr val="FF0000"/>
                </a:solidFill>
              </a:rPr>
              <a:t>hybrid </a:t>
            </a:r>
            <a:r>
              <a:rPr lang="en-US" dirty="0" smtClean="0">
                <a:solidFill>
                  <a:srgbClr val="FF0000"/>
                </a:solidFill>
              </a:rPr>
              <a:t>course.</a:t>
            </a:r>
            <a:endParaRPr lang="en-US" dirty="0" smtClean="0">
              <a:solidFill>
                <a:srgbClr val="FF0000"/>
              </a:solidFill>
            </a:endParaRPr>
          </a:p>
          <a:p>
            <a:pPr>
              <a:buFont typeface="Wingdings" panose="05000000000000000000" pitchFamily="2" charset="2"/>
              <a:buChar char="§"/>
            </a:pPr>
            <a:r>
              <a:rPr lang="en-US" dirty="0" smtClean="0"/>
              <a:t>High </a:t>
            </a:r>
            <a:r>
              <a:rPr lang="en-US" dirty="0"/>
              <a:t>School Diploma or </a:t>
            </a:r>
            <a:r>
              <a:rPr lang="en-US" dirty="0" smtClean="0"/>
              <a:t>equivalent</a:t>
            </a:r>
            <a:endParaRPr lang="en-US" dirty="0">
              <a:solidFill>
                <a:srgbClr val="FF0000"/>
              </a:solidFill>
            </a:endParaRPr>
          </a:p>
          <a:p>
            <a:pPr>
              <a:buFont typeface="Wingdings" panose="05000000000000000000" pitchFamily="2" charset="2"/>
              <a:buChar char="§"/>
            </a:pPr>
            <a:r>
              <a:rPr lang="en-US" dirty="0" smtClean="0">
                <a:solidFill>
                  <a:schemeClr val="accent5">
                    <a:lumMod val="50000"/>
                  </a:schemeClr>
                </a:solidFill>
              </a:rPr>
              <a:t>Pass </a:t>
            </a:r>
            <a:r>
              <a:rPr lang="en-US" dirty="0">
                <a:solidFill>
                  <a:schemeClr val="accent5">
                    <a:lumMod val="50000"/>
                  </a:schemeClr>
                </a:solidFill>
              </a:rPr>
              <a:t>a CORI/SORI test </a:t>
            </a:r>
            <a:endParaRPr lang="en-US" dirty="0" smtClean="0">
              <a:solidFill>
                <a:schemeClr val="accent5">
                  <a:lumMod val="50000"/>
                </a:schemeClr>
              </a:solidFill>
            </a:endParaRPr>
          </a:p>
          <a:p>
            <a:pPr>
              <a:buFont typeface="Wingdings" panose="05000000000000000000" pitchFamily="2" charset="2"/>
              <a:buChar char="§"/>
            </a:pPr>
            <a:r>
              <a:rPr lang="en-US" dirty="0"/>
              <a:t>Immunization records including COVID vaccine</a:t>
            </a:r>
          </a:p>
          <a:p>
            <a:pPr>
              <a:buFont typeface="Wingdings" panose="05000000000000000000" pitchFamily="2" charset="2"/>
              <a:buChar char="§"/>
            </a:pPr>
            <a:r>
              <a:rPr lang="en-US" dirty="0" smtClean="0"/>
              <a:t>Pass </a:t>
            </a:r>
            <a:r>
              <a:rPr lang="en-US" dirty="0"/>
              <a:t>a drug test which includes </a:t>
            </a:r>
            <a:r>
              <a:rPr lang="en-US" dirty="0" smtClean="0"/>
              <a:t>Marijuana </a:t>
            </a:r>
            <a:endParaRPr lang="en-US" dirty="0"/>
          </a:p>
          <a:p>
            <a:pPr>
              <a:buFont typeface="Wingdings" panose="05000000000000000000" pitchFamily="2" charset="2"/>
              <a:buChar char="§"/>
            </a:pPr>
            <a:r>
              <a:rPr lang="en-US" dirty="0" smtClean="0"/>
              <a:t>Clean </a:t>
            </a:r>
            <a:r>
              <a:rPr lang="en-US" dirty="0"/>
              <a:t>driving record </a:t>
            </a:r>
            <a:r>
              <a:rPr lang="en-US" i="1" dirty="0"/>
              <a:t>(must have a valid drivers license with 3 or less infractions in a 3 year period and/or no DUI/OUI in the past 7 </a:t>
            </a:r>
            <a:r>
              <a:rPr lang="en-US" i="1" dirty="0" smtClean="0"/>
              <a:t>years</a:t>
            </a:r>
            <a:r>
              <a:rPr lang="en-US" i="1" strike="sngStrike" dirty="0" smtClean="0"/>
              <a:t>) </a:t>
            </a:r>
          </a:p>
        </p:txBody>
      </p:sp>
      <p:pic>
        <p:nvPicPr>
          <p:cNvPr id="6" name="Picture 5"/>
          <p:cNvPicPr>
            <a:picLocks noChangeAspect="1"/>
          </p:cNvPicPr>
          <p:nvPr/>
        </p:nvPicPr>
        <p:blipFill>
          <a:blip r:embed="rId3"/>
          <a:stretch>
            <a:fillRect/>
          </a:stretch>
        </p:blipFill>
        <p:spPr>
          <a:xfrm>
            <a:off x="7649733" y="23700"/>
            <a:ext cx="1355095" cy="761391"/>
          </a:xfrm>
          <a:prstGeom prst="rect">
            <a:avLst/>
          </a:prstGeom>
        </p:spPr>
      </p:pic>
    </p:spTree>
    <p:extLst>
      <p:ext uri="{BB962C8B-B14F-4D97-AF65-F5344CB8AC3E}">
        <p14:creationId xmlns:p14="http://schemas.microsoft.com/office/powerpoint/2010/main" val="15257428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to enrolling into the EMT Training </a:t>
            </a:r>
            <a:r>
              <a:rPr lang="en-US" dirty="0" smtClean="0"/>
              <a:t>Program (in development) </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14</a:t>
            </a:fld>
            <a:endParaRPr lang="en-US" dirty="0"/>
          </a:p>
        </p:txBody>
      </p:sp>
      <p:sp>
        <p:nvSpPr>
          <p:cNvPr id="4" name="Content Placeholder 3"/>
          <p:cNvSpPr>
            <a:spLocks noGrp="1"/>
          </p:cNvSpPr>
          <p:nvPr>
            <p:ph sz="quarter" idx="10"/>
          </p:nvPr>
        </p:nvSpPr>
        <p:spPr/>
        <p:txBody>
          <a:bodyPr>
            <a:noAutofit/>
          </a:bodyPr>
          <a:lstStyle/>
          <a:p>
            <a:pPr marL="0" indent="0">
              <a:lnSpc>
                <a:spcPct val="100000"/>
              </a:lnSpc>
              <a:spcBef>
                <a:spcPts val="0"/>
              </a:spcBef>
              <a:spcAft>
                <a:spcPts val="600"/>
              </a:spcAft>
              <a:buNone/>
            </a:pPr>
            <a:r>
              <a:rPr lang="en-US" sz="1400" b="1" u="sng" dirty="0"/>
              <a:t>November 2023 – January 2024 </a:t>
            </a:r>
          </a:p>
          <a:p>
            <a:pPr lvl="0">
              <a:lnSpc>
                <a:spcPct val="100000"/>
              </a:lnSpc>
              <a:spcBef>
                <a:spcPts val="0"/>
              </a:spcBef>
              <a:spcAft>
                <a:spcPts val="600"/>
              </a:spcAft>
            </a:pPr>
            <a:r>
              <a:rPr lang="en-US" sz="1400" dirty="0"/>
              <a:t>I am interested in becoming an EMT </a:t>
            </a:r>
          </a:p>
          <a:p>
            <a:pPr lvl="0">
              <a:lnSpc>
                <a:spcPct val="100000"/>
              </a:lnSpc>
              <a:spcBef>
                <a:spcPts val="0"/>
              </a:spcBef>
              <a:spcAft>
                <a:spcPts val="600"/>
              </a:spcAft>
            </a:pPr>
            <a:r>
              <a:rPr lang="en-US" sz="1400" dirty="0"/>
              <a:t>Complete the course online registration </a:t>
            </a:r>
            <a:r>
              <a:rPr lang="en-US" sz="1400" u="sng" dirty="0">
                <a:hlinkClick r:id="rId2"/>
              </a:rPr>
              <a:t>https://docs.google.com/forms/d/e/1FAIpQLSchXju835R9V8PCR8v3ArkZb3Uv7bbDxW24htJh9iFXqyFyUw/viewform?usp=sf_link</a:t>
            </a:r>
            <a:r>
              <a:rPr lang="en-US" sz="1400" dirty="0"/>
              <a:t>. </a:t>
            </a:r>
          </a:p>
          <a:p>
            <a:pPr lvl="0">
              <a:lnSpc>
                <a:spcPct val="100000"/>
              </a:lnSpc>
              <a:spcBef>
                <a:spcPts val="0"/>
              </a:spcBef>
              <a:spcAft>
                <a:spcPts val="600"/>
              </a:spcAft>
            </a:pPr>
            <a:r>
              <a:rPr lang="en-US" sz="1400" dirty="0"/>
              <a:t>Wait for a phone call or email from a </a:t>
            </a:r>
            <a:r>
              <a:rPr lang="en-US" sz="1400" dirty="0" err="1"/>
              <a:t>MassHire</a:t>
            </a:r>
            <a:r>
              <a:rPr lang="en-US" sz="1400" dirty="0"/>
              <a:t> Career Center Career Counselor (72 hours) </a:t>
            </a:r>
          </a:p>
          <a:p>
            <a:pPr lvl="0">
              <a:lnSpc>
                <a:spcPct val="100000"/>
              </a:lnSpc>
              <a:spcBef>
                <a:spcPts val="0"/>
              </a:spcBef>
              <a:spcAft>
                <a:spcPts val="600"/>
              </a:spcAft>
            </a:pPr>
            <a:r>
              <a:rPr lang="en-US" sz="1400" dirty="0"/>
              <a:t>Complete the </a:t>
            </a:r>
            <a:r>
              <a:rPr lang="en-US" sz="1400" dirty="0" err="1"/>
              <a:t>MassHire</a:t>
            </a:r>
            <a:r>
              <a:rPr lang="en-US" sz="1400" dirty="0"/>
              <a:t> Program Registration: </a:t>
            </a:r>
          </a:p>
          <a:p>
            <a:pPr lvl="1">
              <a:lnSpc>
                <a:spcPct val="100000"/>
              </a:lnSpc>
              <a:spcBef>
                <a:spcPts val="0"/>
              </a:spcBef>
              <a:spcAft>
                <a:spcPts val="600"/>
              </a:spcAft>
            </a:pPr>
            <a:r>
              <a:rPr lang="en-US" sz="1400" dirty="0"/>
              <a:t>Outline all the steps (how the information should be completed and submitted) </a:t>
            </a:r>
          </a:p>
          <a:p>
            <a:pPr lvl="0">
              <a:lnSpc>
                <a:spcPct val="100000"/>
              </a:lnSpc>
              <a:spcBef>
                <a:spcPts val="0"/>
              </a:spcBef>
              <a:spcAft>
                <a:spcPts val="600"/>
              </a:spcAft>
            </a:pPr>
            <a:r>
              <a:rPr lang="en-US" sz="1400" dirty="0"/>
              <a:t>Await decision on grant program eligibility (72 hours)</a:t>
            </a:r>
          </a:p>
          <a:p>
            <a:pPr lvl="0">
              <a:lnSpc>
                <a:spcPct val="100000"/>
              </a:lnSpc>
              <a:spcBef>
                <a:spcPts val="0"/>
              </a:spcBef>
              <a:spcAft>
                <a:spcPts val="600"/>
              </a:spcAft>
            </a:pPr>
            <a:r>
              <a:rPr lang="en-US" sz="1400" dirty="0"/>
              <a:t>The training pays for </a:t>
            </a:r>
          </a:p>
          <a:p>
            <a:pPr lvl="0">
              <a:lnSpc>
                <a:spcPct val="100000"/>
              </a:lnSpc>
              <a:spcBef>
                <a:spcPts val="0"/>
              </a:spcBef>
              <a:spcAft>
                <a:spcPts val="600"/>
              </a:spcAft>
            </a:pPr>
            <a:r>
              <a:rPr lang="en-US" sz="1400" dirty="0"/>
              <a:t>Decide which training program to attend: EMT academy, NCTI Springfield, GCC (Where do you live? Which program option is best for you?) </a:t>
            </a:r>
          </a:p>
          <a:p>
            <a:pPr lvl="0">
              <a:lnSpc>
                <a:spcPct val="100000"/>
              </a:lnSpc>
              <a:spcBef>
                <a:spcPts val="0"/>
              </a:spcBef>
              <a:spcAft>
                <a:spcPts val="600"/>
              </a:spcAft>
            </a:pPr>
            <a:r>
              <a:rPr lang="en-US" sz="1400" dirty="0"/>
              <a:t>Complete Training Program Application and Eligibility </a:t>
            </a:r>
            <a:r>
              <a:rPr lang="en-US" sz="1400" dirty="0" smtClean="0"/>
              <a:t>requirements (authorization to release information and FERPA form)</a:t>
            </a:r>
            <a:endParaRPr lang="en-US" sz="1400" dirty="0"/>
          </a:p>
          <a:p>
            <a:pPr lvl="1">
              <a:lnSpc>
                <a:spcPct val="100000"/>
              </a:lnSpc>
              <a:spcBef>
                <a:spcPts val="0"/>
              </a:spcBef>
              <a:spcAft>
                <a:spcPts val="600"/>
              </a:spcAft>
            </a:pPr>
            <a:r>
              <a:rPr lang="en-US" sz="1400" dirty="0"/>
              <a:t>What are the steps, forms to complete the with career center? How are these forms completed. </a:t>
            </a:r>
          </a:p>
          <a:p>
            <a:pPr lvl="0">
              <a:lnSpc>
                <a:spcPct val="100000"/>
              </a:lnSpc>
              <a:spcBef>
                <a:spcPts val="0"/>
              </a:spcBef>
              <a:spcAft>
                <a:spcPts val="600"/>
              </a:spcAft>
            </a:pPr>
            <a:r>
              <a:rPr lang="en-US" sz="1400" dirty="0"/>
              <a:t>Complete a CORI /SORI search (detail the process and the cost) </a:t>
            </a:r>
          </a:p>
          <a:p>
            <a:pPr lvl="0">
              <a:lnSpc>
                <a:spcPct val="100000"/>
              </a:lnSpc>
              <a:spcBef>
                <a:spcPts val="0"/>
              </a:spcBef>
              <a:spcAft>
                <a:spcPts val="600"/>
              </a:spcAft>
            </a:pPr>
            <a:r>
              <a:rPr lang="en-US" sz="1400" dirty="0"/>
              <a:t>Submit Driving History (detail the process and the cost)</a:t>
            </a:r>
          </a:p>
        </p:txBody>
      </p:sp>
      <p:sp>
        <p:nvSpPr>
          <p:cNvPr id="5" name="TextBox 4"/>
          <p:cNvSpPr txBox="1"/>
          <p:nvPr/>
        </p:nvSpPr>
        <p:spPr>
          <a:xfrm>
            <a:off x="2090057" y="5972198"/>
            <a:ext cx="4618653" cy="646331"/>
          </a:xfrm>
          <a:prstGeom prst="rect">
            <a:avLst/>
          </a:prstGeom>
          <a:solidFill>
            <a:schemeClr val="accent3">
              <a:lumMod val="60000"/>
              <a:lumOff val="40000"/>
            </a:schemeClr>
          </a:solidFill>
        </p:spPr>
        <p:txBody>
          <a:bodyPr wrap="square" rtlCol="0">
            <a:spAutoFit/>
          </a:bodyPr>
          <a:lstStyle/>
          <a:p>
            <a:pPr algn="ctr"/>
            <a:r>
              <a:rPr lang="en-US" dirty="0" smtClean="0"/>
              <a:t>This will be given to applicants in PDF format, once formalized </a:t>
            </a:r>
            <a:endParaRPr lang="en-US" dirty="0"/>
          </a:p>
        </p:txBody>
      </p:sp>
    </p:spTree>
    <p:extLst>
      <p:ext uri="{BB962C8B-B14F-4D97-AF65-F5344CB8AC3E}">
        <p14:creationId xmlns:p14="http://schemas.microsoft.com/office/powerpoint/2010/main" val="995217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to Training Completion &amp; Certification  </a:t>
            </a:r>
          </a:p>
        </p:txBody>
      </p:sp>
      <p:sp>
        <p:nvSpPr>
          <p:cNvPr id="3" name="Slide Number Placeholder 2"/>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1BE8DD-6BA1-AD43-8321-0CEB068BCC7D}" type="slidenum">
              <a:rPr kumimoji="0" lang="en-US" sz="1000" b="0" i="0" u="none" strike="noStrike" kern="1200" cap="none" spc="0" normalizeH="0" baseline="0" noProof="0" smtClean="0">
                <a:ln>
                  <a:noFill/>
                </a:ln>
                <a:solidFill>
                  <a:srgbClr val="042B4A"/>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042B4A"/>
              </a:solidFill>
              <a:effectLst/>
              <a:uLnTx/>
              <a:uFillTx/>
              <a:latin typeface="Calibri"/>
              <a:ea typeface="+mn-ea"/>
              <a:cs typeface="+mn-cs"/>
            </a:endParaRPr>
          </a:p>
        </p:txBody>
      </p:sp>
      <p:sp>
        <p:nvSpPr>
          <p:cNvPr id="4" name="Content Placeholder 3"/>
          <p:cNvSpPr>
            <a:spLocks noGrp="1"/>
          </p:cNvSpPr>
          <p:nvPr>
            <p:ph sz="quarter" idx="10"/>
          </p:nvPr>
        </p:nvSpPr>
        <p:spPr/>
        <p:txBody>
          <a:bodyPr>
            <a:normAutofit fontScale="32500" lnSpcReduction="20000"/>
          </a:bodyPr>
          <a:lstStyle/>
          <a:p>
            <a:pPr marL="0" indent="0">
              <a:buNone/>
            </a:pPr>
            <a:r>
              <a:rPr lang="en-US" sz="2900" b="1" u="sng" dirty="0"/>
              <a:t>January 2024 – April 2024, May 2024 </a:t>
            </a:r>
          </a:p>
          <a:p>
            <a:pPr lvl="0"/>
            <a:r>
              <a:rPr lang="en-US" dirty="0"/>
              <a:t>Attend grant program orientation </a:t>
            </a:r>
          </a:p>
          <a:p>
            <a:pPr lvl="0"/>
            <a:r>
              <a:rPr lang="en-US" dirty="0"/>
              <a:t>Meet with and provide Required Documentation to Career Counselor</a:t>
            </a:r>
          </a:p>
          <a:p>
            <a:pPr lvl="0"/>
            <a:r>
              <a:rPr lang="en-US" dirty="0"/>
              <a:t>Complete Work Keys Assessment test</a:t>
            </a:r>
          </a:p>
          <a:p>
            <a:pPr lvl="0"/>
            <a:r>
              <a:rPr lang="en-US" dirty="0"/>
              <a:t>Attend training program orientation </a:t>
            </a:r>
          </a:p>
          <a:p>
            <a:pPr lvl="0"/>
            <a:r>
              <a:rPr lang="en-US" dirty="0"/>
              <a:t>Engage in the Platinum Testing (Pocket Prep) online tool </a:t>
            </a:r>
          </a:p>
          <a:p>
            <a:pPr lvl="1"/>
            <a:r>
              <a:rPr lang="en-US" dirty="0"/>
              <a:t>Share program utilization report (National Ambulance?) </a:t>
            </a:r>
          </a:p>
          <a:p>
            <a:pPr lvl="0"/>
            <a:r>
              <a:rPr lang="en-US" dirty="0"/>
              <a:t>Check in weekly with career counselor to discuss, assignments, quizzes, exams, attend and events that may impact the program (inform case manager of training related and personal challenges)</a:t>
            </a:r>
          </a:p>
          <a:p>
            <a:pPr lvl="0"/>
            <a:r>
              <a:rPr lang="en-US" dirty="0"/>
              <a:t>Complete training evaluation survey (mid-point)</a:t>
            </a:r>
          </a:p>
          <a:p>
            <a:pPr lvl="0"/>
            <a:r>
              <a:rPr lang="en-US" dirty="0"/>
              <a:t>Complete post program survey (end of program) </a:t>
            </a:r>
          </a:p>
          <a:p>
            <a:pPr lvl="0"/>
            <a:r>
              <a:rPr lang="en-US" dirty="0"/>
              <a:t>Complete the practical exam (NREMT Practical Examination) </a:t>
            </a:r>
          </a:p>
          <a:p>
            <a:pPr lvl="0"/>
            <a:r>
              <a:rPr lang="en-US" dirty="0"/>
              <a:t>Schedule the national written exam (NREMT Practical Examination)</a:t>
            </a:r>
          </a:p>
          <a:p>
            <a:pPr lvl="0"/>
            <a:r>
              <a:rPr lang="en-US" dirty="0"/>
              <a:t>Submit request for state certification</a:t>
            </a:r>
          </a:p>
          <a:p>
            <a:pPr lvl="0"/>
            <a:r>
              <a:rPr lang="en-US" dirty="0"/>
              <a:t>I am a Certified Emergency Technician </a:t>
            </a:r>
          </a:p>
        </p:txBody>
      </p:sp>
      <p:pic>
        <p:nvPicPr>
          <p:cNvPr id="5" name="Picture 4"/>
          <p:cNvPicPr>
            <a:picLocks noChangeAspect="1"/>
          </p:cNvPicPr>
          <p:nvPr/>
        </p:nvPicPr>
        <p:blipFill>
          <a:blip r:embed="rId2"/>
          <a:stretch>
            <a:fillRect/>
          </a:stretch>
        </p:blipFill>
        <p:spPr>
          <a:xfrm>
            <a:off x="2261415" y="5972198"/>
            <a:ext cx="4621169" cy="774259"/>
          </a:xfrm>
          <a:prstGeom prst="rect">
            <a:avLst/>
          </a:prstGeom>
        </p:spPr>
      </p:pic>
    </p:spTree>
    <p:extLst>
      <p:ext uri="{BB962C8B-B14F-4D97-AF65-F5344CB8AC3E}">
        <p14:creationId xmlns:p14="http://schemas.microsoft.com/office/powerpoint/2010/main" val="3095418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solidFill>
              </a:rPr>
              <a:t>Questions/Next Steps </a:t>
            </a:r>
            <a:endParaRPr lang="en-US" dirty="0">
              <a:solidFill>
                <a:schemeClr val="bg2"/>
              </a:solidFill>
            </a:endParaRPr>
          </a:p>
        </p:txBody>
      </p:sp>
      <p:sp>
        <p:nvSpPr>
          <p:cNvPr id="3" name="Slide Number Placeholder 2"/>
          <p:cNvSpPr>
            <a:spLocks noGrp="1"/>
          </p:cNvSpPr>
          <p:nvPr>
            <p:ph type="sldNum" sz="quarter" idx="4"/>
          </p:nvPr>
        </p:nvSpPr>
        <p:spPr/>
        <p:txBody>
          <a:bodyPr/>
          <a:lstStyle/>
          <a:p>
            <a:fld id="{941BE8DD-6BA1-AD43-8321-0CEB068BCC7D}" type="slidenum">
              <a:rPr lang="en-US" smtClean="0"/>
              <a:pPr/>
              <a:t>16</a:t>
            </a:fld>
            <a:endParaRPr lang="en-US" dirty="0"/>
          </a:p>
        </p:txBody>
      </p:sp>
      <p:pic>
        <p:nvPicPr>
          <p:cNvPr id="5" name="Content Placeholder 4" descr="Asking Defining Questions - Excelsior College OWL"/>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1645920" y="1758474"/>
            <a:ext cx="5852160" cy="3901440"/>
          </a:xfrm>
        </p:spPr>
      </p:pic>
    </p:spTree>
    <p:extLst>
      <p:ext uri="{BB962C8B-B14F-4D97-AF65-F5344CB8AC3E}">
        <p14:creationId xmlns:p14="http://schemas.microsoft.com/office/powerpoint/2010/main" val="1442182730"/>
      </p:ext>
    </p:extLst>
  </p:cSld>
  <p:clrMapOvr>
    <a:masterClrMapping/>
  </p:clrMapOvr>
</p:sld>
</file>

<file path=ppt/theme/theme1.xml><?xml version="1.0" encoding="utf-8"?>
<a:theme xmlns:a="http://schemas.openxmlformats.org/drawingml/2006/main" name="Office Theme">
  <a:themeElements>
    <a:clrScheme name="MassHire">
      <a:dk1>
        <a:srgbClr val="009876"/>
      </a:dk1>
      <a:lt1>
        <a:srgbClr val="FFFFFF"/>
      </a:lt1>
      <a:dk2>
        <a:srgbClr val="032B4A"/>
      </a:dk2>
      <a:lt2>
        <a:srgbClr val="FDB525"/>
      </a:lt2>
      <a:accent1>
        <a:srgbClr val="D1D3D4"/>
      </a:accent1>
      <a:accent2>
        <a:srgbClr val="63BCE6"/>
      </a:accent2>
      <a:accent3>
        <a:srgbClr val="AF48B7"/>
      </a:accent3>
      <a:accent4>
        <a:srgbClr val="27C19F"/>
      </a:accent4>
      <a:accent5>
        <a:srgbClr val="436581"/>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5760</TotalTime>
  <Words>1919</Words>
  <Application>Microsoft Office PowerPoint</Application>
  <PresentationFormat>On-screen Show (4:3)</PresentationFormat>
  <Paragraphs>209</Paragraphs>
  <Slides>16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Lucida Grande</vt:lpstr>
      <vt:lpstr>TextaHeavy</vt:lpstr>
      <vt:lpstr>TextaRegular</vt:lpstr>
      <vt:lpstr>Wingdings</vt:lpstr>
      <vt:lpstr>Office Theme</vt:lpstr>
      <vt:lpstr>Healthcare Careers Pathways</vt:lpstr>
      <vt:lpstr>What does a Emergency Medical Technician (EMT) do? </vt:lpstr>
      <vt:lpstr>EMT Quick Facts </vt:lpstr>
      <vt:lpstr>PowerPoint Presentation</vt:lpstr>
      <vt:lpstr>Course Schedule: EMT Academy</vt:lpstr>
      <vt:lpstr>What do I need to qualify for this program? EMT Academy</vt:lpstr>
      <vt:lpstr>Course Schedule: NCTI</vt:lpstr>
      <vt:lpstr>What do I need to qualify for this program? NCTI</vt:lpstr>
      <vt:lpstr>NCTI Immunization records including COVID vaccine </vt:lpstr>
      <vt:lpstr>Course Schedule: Greenfield Community College </vt:lpstr>
      <vt:lpstr>What do I need to qualify for this program? Greenfield Community College </vt:lpstr>
      <vt:lpstr>Course Schedule: Springfield Technical Community College </vt:lpstr>
      <vt:lpstr>What do I need to qualify for this program? Springfield Technical Community College </vt:lpstr>
      <vt:lpstr>Steps to enrolling into the EMT Training Program (in development) </vt:lpstr>
      <vt:lpstr>Steps to Training Completion &amp; Certification  </vt:lpstr>
      <vt:lpstr>Questions/Next Steps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Pertuso</dc:creator>
  <cp:lastModifiedBy>Peta-Gaye Porter</cp:lastModifiedBy>
  <cp:revision>170</cp:revision>
  <cp:lastPrinted>2018-05-08T14:46:43Z</cp:lastPrinted>
  <dcterms:created xsi:type="dcterms:W3CDTF">2018-04-17T17:15:10Z</dcterms:created>
  <dcterms:modified xsi:type="dcterms:W3CDTF">2023-12-17T01:22:04Z</dcterms:modified>
</cp:coreProperties>
</file>