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handoutMasterIdLst>
    <p:handoutMasterId r:id="rId15"/>
  </p:handoutMasterIdLst>
  <p:sldIdLst>
    <p:sldId id="270" r:id="rId2"/>
    <p:sldId id="256" r:id="rId3"/>
    <p:sldId id="274" r:id="rId4"/>
    <p:sldId id="277" r:id="rId5"/>
    <p:sldId id="278" r:id="rId6"/>
    <p:sldId id="279" r:id="rId7"/>
    <p:sldId id="275" r:id="rId8"/>
    <p:sldId id="276" r:id="rId9"/>
    <p:sldId id="280" r:id="rId10"/>
    <p:sldId id="281" r:id="rId11"/>
    <p:sldId id="282" r:id="rId12"/>
    <p:sldId id="283" r:id="rId1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2B4A"/>
    <a:srgbClr val="9E509C"/>
    <a:srgbClr val="FCA71E"/>
    <a:srgbClr val="FAA82C"/>
    <a:srgbClr val="405B76"/>
    <a:srgbClr val="152D49"/>
    <a:srgbClr val="45A78E"/>
    <a:srgbClr val="426480"/>
    <a:srgbClr val="42647F"/>
    <a:srgbClr val="FAA71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660"/>
  </p:normalViewPr>
  <p:slideViewPr>
    <p:cSldViewPr snapToGrid="0" snapToObjects="1">
      <p:cViewPr varScale="1">
        <p:scale>
          <a:sx n="82" d="100"/>
          <a:sy n="82" d="100"/>
        </p:scale>
        <p:origin x="1339"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51798B2-8A4B-2446-B6F0-7A9B9C158E37}" type="datetimeFigureOut">
              <a:rPr lang="en-US" smtClean="0"/>
              <a:t>12/16/2023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C943C99-E074-C04C-AF52-066428F31260}" type="slidenum">
              <a:rPr lang="en-US" smtClean="0"/>
              <a:t>‹#›</a:t>
            </a:fld>
            <a:endParaRPr lang="en-US"/>
          </a:p>
        </p:txBody>
      </p:sp>
    </p:spTree>
    <p:extLst>
      <p:ext uri="{BB962C8B-B14F-4D97-AF65-F5344CB8AC3E}">
        <p14:creationId xmlns:p14="http://schemas.microsoft.com/office/powerpoint/2010/main" val="810204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0FE1118-A4E6-2B4A-AF18-287D336DCF6C}" type="datetimeFigureOut">
              <a:rPr lang="en-US" smtClean="0"/>
              <a:t>12/16/2023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683126A-5919-944C-8385-AD187C64D85E}" type="slidenum">
              <a:rPr lang="en-US" smtClean="0"/>
              <a:t>‹#›</a:t>
            </a:fld>
            <a:endParaRPr lang="en-US"/>
          </a:p>
        </p:txBody>
      </p:sp>
    </p:spTree>
    <p:extLst>
      <p:ext uri="{BB962C8B-B14F-4D97-AF65-F5344CB8AC3E}">
        <p14:creationId xmlns:p14="http://schemas.microsoft.com/office/powerpoint/2010/main" val="33968002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83126A-5919-944C-8385-AD187C64D85E}" type="slidenum">
              <a:rPr lang="en-US" smtClean="0"/>
              <a:t>1</a:t>
            </a:fld>
            <a:endParaRPr lang="en-US"/>
          </a:p>
        </p:txBody>
      </p:sp>
    </p:spTree>
    <p:extLst>
      <p:ext uri="{BB962C8B-B14F-4D97-AF65-F5344CB8AC3E}">
        <p14:creationId xmlns:p14="http://schemas.microsoft.com/office/powerpoint/2010/main" val="30204234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4528392"/>
            <a:ext cx="674254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userDrawn="1"/>
        </p:nvSpPr>
        <p:spPr>
          <a:xfrm>
            <a:off x="6846454" y="-1037803"/>
            <a:ext cx="3286607" cy="5663682"/>
          </a:xfrm>
          <a:custGeom>
            <a:avLst/>
            <a:gdLst>
              <a:gd name="connsiteX0" fmla="*/ 2123722 w 2949222"/>
              <a:gd name="connsiteY0" fmla="*/ 4614333 h 4614333"/>
              <a:gd name="connsiteX1" fmla="*/ 0 w 2949222"/>
              <a:gd name="connsiteY1" fmla="*/ 7055 h 4614333"/>
              <a:gd name="connsiteX2" fmla="*/ 2949222 w 2949222"/>
              <a:gd name="connsiteY2" fmla="*/ 0 h 4614333"/>
              <a:gd name="connsiteX3" fmla="*/ 2942166 w 2949222"/>
              <a:gd name="connsiteY3" fmla="*/ 4607277 h 4614333"/>
              <a:gd name="connsiteX4" fmla="*/ 2123722 w 2949222"/>
              <a:gd name="connsiteY4" fmla="*/ 4614333 h 4614333"/>
              <a:gd name="connsiteX0" fmla="*/ 2109611 w 2949222"/>
              <a:gd name="connsiteY0" fmla="*/ 4571999 h 4607277"/>
              <a:gd name="connsiteX1" fmla="*/ 0 w 2949222"/>
              <a:gd name="connsiteY1" fmla="*/ 7055 h 4607277"/>
              <a:gd name="connsiteX2" fmla="*/ 2949222 w 2949222"/>
              <a:gd name="connsiteY2" fmla="*/ 0 h 4607277"/>
              <a:gd name="connsiteX3" fmla="*/ 2942166 w 2949222"/>
              <a:gd name="connsiteY3" fmla="*/ 4607277 h 4607277"/>
              <a:gd name="connsiteX4" fmla="*/ 2109611 w 2949222"/>
              <a:gd name="connsiteY4" fmla="*/ 4571999 h 4607277"/>
              <a:gd name="connsiteX0" fmla="*/ 2109611 w 2949222"/>
              <a:gd name="connsiteY0" fmla="*/ 4571999 h 4571999"/>
              <a:gd name="connsiteX1" fmla="*/ 0 w 2949222"/>
              <a:gd name="connsiteY1" fmla="*/ 7055 h 4571999"/>
              <a:gd name="connsiteX2" fmla="*/ 2949222 w 2949222"/>
              <a:gd name="connsiteY2" fmla="*/ 0 h 4571999"/>
              <a:gd name="connsiteX3" fmla="*/ 2942166 w 2949222"/>
              <a:gd name="connsiteY3" fmla="*/ 4571999 h 4571999"/>
              <a:gd name="connsiteX4" fmla="*/ 2109611 w 2949222"/>
              <a:gd name="connsiteY4" fmla="*/ 4571999 h 457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222" h="4571999">
                <a:moveTo>
                  <a:pt x="2109611" y="4571999"/>
                </a:moveTo>
                <a:lnTo>
                  <a:pt x="0" y="7055"/>
                </a:lnTo>
                <a:lnTo>
                  <a:pt x="2949222" y="0"/>
                </a:lnTo>
                <a:lnTo>
                  <a:pt x="2942166" y="4571999"/>
                </a:lnTo>
                <a:lnTo>
                  <a:pt x="2109611" y="4571999"/>
                </a:lnTo>
                <a:close/>
              </a:path>
            </a:pathLst>
          </a:custGeom>
          <a:solidFill>
            <a:srgbClr val="405B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Freeform 11"/>
          <p:cNvSpPr/>
          <p:nvPr userDrawn="1"/>
        </p:nvSpPr>
        <p:spPr>
          <a:xfrm>
            <a:off x="7033491" y="-949194"/>
            <a:ext cx="3286607" cy="5663682"/>
          </a:xfrm>
          <a:custGeom>
            <a:avLst/>
            <a:gdLst>
              <a:gd name="connsiteX0" fmla="*/ 2123722 w 2949222"/>
              <a:gd name="connsiteY0" fmla="*/ 4614333 h 4614333"/>
              <a:gd name="connsiteX1" fmla="*/ 0 w 2949222"/>
              <a:gd name="connsiteY1" fmla="*/ 7055 h 4614333"/>
              <a:gd name="connsiteX2" fmla="*/ 2949222 w 2949222"/>
              <a:gd name="connsiteY2" fmla="*/ 0 h 4614333"/>
              <a:gd name="connsiteX3" fmla="*/ 2942166 w 2949222"/>
              <a:gd name="connsiteY3" fmla="*/ 4607277 h 4614333"/>
              <a:gd name="connsiteX4" fmla="*/ 2123722 w 2949222"/>
              <a:gd name="connsiteY4" fmla="*/ 4614333 h 4614333"/>
              <a:gd name="connsiteX0" fmla="*/ 2109611 w 2949222"/>
              <a:gd name="connsiteY0" fmla="*/ 4571999 h 4607277"/>
              <a:gd name="connsiteX1" fmla="*/ 0 w 2949222"/>
              <a:gd name="connsiteY1" fmla="*/ 7055 h 4607277"/>
              <a:gd name="connsiteX2" fmla="*/ 2949222 w 2949222"/>
              <a:gd name="connsiteY2" fmla="*/ 0 h 4607277"/>
              <a:gd name="connsiteX3" fmla="*/ 2942166 w 2949222"/>
              <a:gd name="connsiteY3" fmla="*/ 4607277 h 4607277"/>
              <a:gd name="connsiteX4" fmla="*/ 2109611 w 2949222"/>
              <a:gd name="connsiteY4" fmla="*/ 4571999 h 4607277"/>
              <a:gd name="connsiteX0" fmla="*/ 2109611 w 2949222"/>
              <a:gd name="connsiteY0" fmla="*/ 4571999 h 4571999"/>
              <a:gd name="connsiteX1" fmla="*/ 0 w 2949222"/>
              <a:gd name="connsiteY1" fmla="*/ 7055 h 4571999"/>
              <a:gd name="connsiteX2" fmla="*/ 2949222 w 2949222"/>
              <a:gd name="connsiteY2" fmla="*/ 0 h 4571999"/>
              <a:gd name="connsiteX3" fmla="*/ 2942166 w 2949222"/>
              <a:gd name="connsiteY3" fmla="*/ 4571999 h 4571999"/>
              <a:gd name="connsiteX4" fmla="*/ 2109611 w 2949222"/>
              <a:gd name="connsiteY4" fmla="*/ 4571999 h 457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222" h="4571999">
                <a:moveTo>
                  <a:pt x="2109611" y="4571999"/>
                </a:moveTo>
                <a:lnTo>
                  <a:pt x="0" y="7055"/>
                </a:lnTo>
                <a:lnTo>
                  <a:pt x="2949222" y="0"/>
                </a:lnTo>
                <a:lnTo>
                  <a:pt x="2942166" y="4571999"/>
                </a:lnTo>
                <a:lnTo>
                  <a:pt x="2109611" y="4571999"/>
                </a:lnTo>
                <a:close/>
              </a:path>
            </a:pathLst>
          </a:custGeom>
          <a:solidFill>
            <a:srgbClr val="152D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a:off x="7056" y="4528392"/>
            <a:ext cx="9144000" cy="0"/>
          </a:xfrm>
          <a:prstGeom prst="line">
            <a:avLst/>
          </a:prstGeom>
          <a:ln w="28575" cmpd="sng">
            <a:solidFill>
              <a:srgbClr val="FAA71F"/>
            </a:solidFill>
          </a:ln>
          <a:effectLst/>
        </p:spPr>
        <p:style>
          <a:lnRef idx="2">
            <a:schemeClr val="accent1"/>
          </a:lnRef>
          <a:fillRef idx="0">
            <a:schemeClr val="accent1"/>
          </a:fillRef>
          <a:effectRef idx="1">
            <a:schemeClr val="accent1"/>
          </a:effectRef>
          <a:fontRef idx="minor">
            <a:schemeClr val="tx1"/>
          </a:fontRef>
        </p:style>
      </p:cxnSp>
      <p:sp>
        <p:nvSpPr>
          <p:cNvPr id="18" name="Title 14"/>
          <p:cNvSpPr>
            <a:spLocks noGrp="1"/>
          </p:cNvSpPr>
          <p:nvPr>
            <p:ph type="title"/>
          </p:nvPr>
        </p:nvSpPr>
        <p:spPr>
          <a:xfrm>
            <a:off x="457200" y="972490"/>
            <a:ext cx="6400800" cy="1141001"/>
          </a:xfrm>
        </p:spPr>
        <p:txBody>
          <a:bodyPr lIns="0" rIns="0" anchor="b" anchorCtr="0"/>
          <a:lstStyle>
            <a:lvl1pPr>
              <a:lnSpc>
                <a:spcPct val="80000"/>
              </a:lnSpc>
              <a:defRPr sz="5400" b="0">
                <a:solidFill>
                  <a:srgbClr val="152D49"/>
                </a:solidFill>
              </a:defRPr>
            </a:lvl1pPr>
          </a:lstStyle>
          <a:p>
            <a:r>
              <a:rPr lang="en-US" dirty="0" smtClean="0"/>
              <a:t>Click to edit Master title style</a:t>
            </a:r>
            <a:endParaRPr lang="en-US" dirty="0"/>
          </a:p>
        </p:txBody>
      </p:sp>
      <p:sp>
        <p:nvSpPr>
          <p:cNvPr id="19" name="Text Placeholder 16"/>
          <p:cNvSpPr>
            <a:spLocks noGrp="1"/>
          </p:cNvSpPr>
          <p:nvPr>
            <p:ph type="body" sz="quarter" idx="10"/>
          </p:nvPr>
        </p:nvSpPr>
        <p:spPr>
          <a:xfrm>
            <a:off x="457200" y="2192459"/>
            <a:ext cx="6597650" cy="746125"/>
          </a:xfrm>
        </p:spPr>
        <p:txBody>
          <a:bodyPr lIns="0" rIns="0">
            <a:noAutofit/>
          </a:bodyPr>
          <a:lstStyle>
            <a:lvl1pPr marL="0" indent="0">
              <a:lnSpc>
                <a:spcPct val="80000"/>
              </a:lnSpc>
              <a:buNone/>
              <a:defRPr sz="2800">
                <a:solidFill>
                  <a:srgbClr val="7F7F7F"/>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Click to edit Master text styles</a:t>
            </a:r>
          </a:p>
        </p:txBody>
      </p:sp>
      <p:sp>
        <p:nvSpPr>
          <p:cNvPr id="15" name="Text Placeholder 16"/>
          <p:cNvSpPr>
            <a:spLocks noGrp="1"/>
          </p:cNvSpPr>
          <p:nvPr>
            <p:ph type="body" sz="quarter" idx="11" hasCustomPrompt="1"/>
          </p:nvPr>
        </p:nvSpPr>
        <p:spPr>
          <a:xfrm>
            <a:off x="6557817" y="6232772"/>
            <a:ext cx="2282241" cy="297677"/>
          </a:xfrm>
        </p:spPr>
        <p:txBody>
          <a:bodyPr lIns="0" rIns="0">
            <a:noAutofit/>
          </a:bodyPr>
          <a:lstStyle>
            <a:lvl1pPr marL="0" indent="0" algn="r">
              <a:lnSpc>
                <a:spcPct val="90000"/>
              </a:lnSpc>
              <a:buNone/>
              <a:defRPr sz="16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April 27, 2018</a:t>
            </a:r>
          </a:p>
        </p:txBody>
      </p:sp>
      <p:sp>
        <p:nvSpPr>
          <p:cNvPr id="16" name="Text Placeholder 16"/>
          <p:cNvSpPr>
            <a:spLocks noGrp="1"/>
          </p:cNvSpPr>
          <p:nvPr>
            <p:ph type="body" sz="quarter" idx="12" hasCustomPrompt="1"/>
          </p:nvPr>
        </p:nvSpPr>
        <p:spPr>
          <a:xfrm>
            <a:off x="5833491" y="5864400"/>
            <a:ext cx="3006567" cy="350898"/>
          </a:xfrm>
        </p:spPr>
        <p:txBody>
          <a:bodyPr lIns="0" rIns="0">
            <a:noAutofit/>
          </a:bodyPr>
          <a:lstStyle>
            <a:lvl1pPr marL="0" indent="0" algn="r">
              <a:lnSpc>
                <a:spcPct val="80000"/>
              </a:lnSpc>
              <a:buNone/>
              <a:defRPr sz="2400">
                <a:solidFill>
                  <a:srgbClr val="042B4A"/>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Presenter</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43" y="4901136"/>
            <a:ext cx="6940743" cy="2089935"/>
          </a:xfrm>
          <a:prstGeom prst="rect">
            <a:avLst/>
          </a:prstGeom>
        </p:spPr>
      </p:pic>
    </p:spTree>
    <p:extLst>
      <p:ext uri="{BB962C8B-B14F-4D97-AF65-F5344CB8AC3E}">
        <p14:creationId xmlns:p14="http://schemas.microsoft.com/office/powerpoint/2010/main" val="33508040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0" y="-37106"/>
            <a:ext cx="9951357" cy="4816923"/>
          </a:xfrm>
          <a:prstGeom prst="rect">
            <a:avLst/>
          </a:prstGeom>
          <a:solidFill>
            <a:srgbClr val="152D49"/>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52D49"/>
              </a:solidFill>
            </a:endParaRPr>
          </a:p>
        </p:txBody>
      </p:sp>
      <p:sp>
        <p:nvSpPr>
          <p:cNvPr id="4" name="Freeform 3"/>
          <p:cNvSpPr/>
          <p:nvPr userDrawn="1"/>
        </p:nvSpPr>
        <p:spPr>
          <a:xfrm>
            <a:off x="6846454" y="-37105"/>
            <a:ext cx="3286607" cy="5663682"/>
          </a:xfrm>
          <a:custGeom>
            <a:avLst/>
            <a:gdLst>
              <a:gd name="connsiteX0" fmla="*/ 2123722 w 2949222"/>
              <a:gd name="connsiteY0" fmla="*/ 4614333 h 4614333"/>
              <a:gd name="connsiteX1" fmla="*/ 0 w 2949222"/>
              <a:gd name="connsiteY1" fmla="*/ 7055 h 4614333"/>
              <a:gd name="connsiteX2" fmla="*/ 2949222 w 2949222"/>
              <a:gd name="connsiteY2" fmla="*/ 0 h 4614333"/>
              <a:gd name="connsiteX3" fmla="*/ 2942166 w 2949222"/>
              <a:gd name="connsiteY3" fmla="*/ 4607277 h 4614333"/>
              <a:gd name="connsiteX4" fmla="*/ 2123722 w 2949222"/>
              <a:gd name="connsiteY4" fmla="*/ 4614333 h 4614333"/>
              <a:gd name="connsiteX0" fmla="*/ 2109611 w 2949222"/>
              <a:gd name="connsiteY0" fmla="*/ 4571999 h 4607277"/>
              <a:gd name="connsiteX1" fmla="*/ 0 w 2949222"/>
              <a:gd name="connsiteY1" fmla="*/ 7055 h 4607277"/>
              <a:gd name="connsiteX2" fmla="*/ 2949222 w 2949222"/>
              <a:gd name="connsiteY2" fmla="*/ 0 h 4607277"/>
              <a:gd name="connsiteX3" fmla="*/ 2942166 w 2949222"/>
              <a:gd name="connsiteY3" fmla="*/ 4607277 h 4607277"/>
              <a:gd name="connsiteX4" fmla="*/ 2109611 w 2949222"/>
              <a:gd name="connsiteY4" fmla="*/ 4571999 h 4607277"/>
              <a:gd name="connsiteX0" fmla="*/ 2109611 w 2949222"/>
              <a:gd name="connsiteY0" fmla="*/ 4571999 h 4571999"/>
              <a:gd name="connsiteX1" fmla="*/ 0 w 2949222"/>
              <a:gd name="connsiteY1" fmla="*/ 7055 h 4571999"/>
              <a:gd name="connsiteX2" fmla="*/ 2949222 w 2949222"/>
              <a:gd name="connsiteY2" fmla="*/ 0 h 4571999"/>
              <a:gd name="connsiteX3" fmla="*/ 2942166 w 2949222"/>
              <a:gd name="connsiteY3" fmla="*/ 4571999 h 4571999"/>
              <a:gd name="connsiteX4" fmla="*/ 2109611 w 2949222"/>
              <a:gd name="connsiteY4" fmla="*/ 4571999 h 457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222" h="4571999">
                <a:moveTo>
                  <a:pt x="2109611" y="4571999"/>
                </a:moveTo>
                <a:lnTo>
                  <a:pt x="0" y="7055"/>
                </a:lnTo>
                <a:lnTo>
                  <a:pt x="2949222" y="0"/>
                </a:lnTo>
                <a:lnTo>
                  <a:pt x="2942166" y="4571999"/>
                </a:lnTo>
                <a:lnTo>
                  <a:pt x="2109611" y="4571999"/>
                </a:lnTo>
                <a:close/>
              </a:path>
            </a:pathLst>
          </a:custGeom>
          <a:solidFill>
            <a:srgbClr val="405B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 Placeholder 16"/>
          <p:cNvSpPr>
            <a:spLocks noGrp="1"/>
          </p:cNvSpPr>
          <p:nvPr>
            <p:ph type="body" sz="quarter" idx="11" hasCustomPrompt="1"/>
          </p:nvPr>
        </p:nvSpPr>
        <p:spPr>
          <a:xfrm>
            <a:off x="6557817" y="6232772"/>
            <a:ext cx="2282241" cy="297677"/>
          </a:xfrm>
        </p:spPr>
        <p:txBody>
          <a:bodyPr lIns="0" rIns="0">
            <a:noAutofit/>
          </a:bodyPr>
          <a:lstStyle>
            <a:lvl1pPr marL="0" indent="0" algn="r">
              <a:lnSpc>
                <a:spcPct val="90000"/>
              </a:lnSpc>
              <a:buNone/>
              <a:defRPr sz="16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April 27, 2018</a:t>
            </a:r>
          </a:p>
        </p:txBody>
      </p:sp>
      <p:sp>
        <p:nvSpPr>
          <p:cNvPr id="10" name="Text Placeholder 16"/>
          <p:cNvSpPr>
            <a:spLocks noGrp="1"/>
          </p:cNvSpPr>
          <p:nvPr>
            <p:ph type="body" sz="quarter" idx="12" hasCustomPrompt="1"/>
          </p:nvPr>
        </p:nvSpPr>
        <p:spPr>
          <a:xfrm>
            <a:off x="5833491" y="5864400"/>
            <a:ext cx="3006567" cy="350898"/>
          </a:xfrm>
        </p:spPr>
        <p:txBody>
          <a:bodyPr lIns="0" rIns="0">
            <a:noAutofit/>
          </a:bodyPr>
          <a:lstStyle>
            <a:lvl1pPr marL="0" indent="0" algn="r">
              <a:lnSpc>
                <a:spcPct val="80000"/>
              </a:lnSpc>
              <a:buNone/>
              <a:defRPr sz="2400">
                <a:solidFill>
                  <a:srgbClr val="042B4A"/>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Presenter</a:t>
            </a:r>
          </a:p>
        </p:txBody>
      </p:sp>
      <p:sp>
        <p:nvSpPr>
          <p:cNvPr id="11" name="Title 14"/>
          <p:cNvSpPr>
            <a:spLocks noGrp="1"/>
          </p:cNvSpPr>
          <p:nvPr>
            <p:ph type="title"/>
          </p:nvPr>
        </p:nvSpPr>
        <p:spPr>
          <a:xfrm>
            <a:off x="457200" y="972490"/>
            <a:ext cx="6400800" cy="1141001"/>
          </a:xfrm>
        </p:spPr>
        <p:txBody>
          <a:bodyPr lIns="0" rIns="0" anchor="b" anchorCtr="0"/>
          <a:lstStyle>
            <a:lvl1pPr>
              <a:lnSpc>
                <a:spcPct val="80000"/>
              </a:lnSpc>
              <a:defRPr sz="5400" b="0">
                <a:solidFill>
                  <a:schemeClr val="bg1"/>
                </a:solidFill>
              </a:defRPr>
            </a:lvl1pPr>
          </a:lstStyle>
          <a:p>
            <a:r>
              <a:rPr lang="en-US" dirty="0" smtClean="0"/>
              <a:t>Click to edit Master title style</a:t>
            </a:r>
            <a:endParaRPr lang="en-US" dirty="0"/>
          </a:p>
        </p:txBody>
      </p:sp>
      <p:sp>
        <p:nvSpPr>
          <p:cNvPr id="12" name="Text Placeholder 16"/>
          <p:cNvSpPr>
            <a:spLocks noGrp="1"/>
          </p:cNvSpPr>
          <p:nvPr>
            <p:ph type="body" sz="quarter" idx="10"/>
          </p:nvPr>
        </p:nvSpPr>
        <p:spPr>
          <a:xfrm>
            <a:off x="457200" y="2192459"/>
            <a:ext cx="6597650" cy="746125"/>
          </a:xfrm>
        </p:spPr>
        <p:txBody>
          <a:bodyPr lIns="0" rIns="0">
            <a:noAutofit/>
          </a:bodyPr>
          <a:lstStyle>
            <a:lvl1pPr marL="0" indent="0">
              <a:lnSpc>
                <a:spcPct val="80000"/>
              </a:lnSpc>
              <a:buNone/>
              <a:defRPr sz="2800">
                <a:solidFill>
                  <a:srgbClr val="FCA71E"/>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Click to edit Master text styles</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43" y="4901136"/>
            <a:ext cx="6940743" cy="2089935"/>
          </a:xfrm>
          <a:prstGeom prst="rect">
            <a:avLst/>
          </a:prstGeom>
        </p:spPr>
      </p:pic>
    </p:spTree>
    <p:extLst>
      <p:ext uri="{BB962C8B-B14F-4D97-AF65-F5344CB8AC3E}">
        <p14:creationId xmlns:p14="http://schemas.microsoft.com/office/powerpoint/2010/main" val="20548912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8229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9286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787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16"/>
          <p:cNvSpPr>
            <a:spLocks noGrp="1"/>
          </p:cNvSpPr>
          <p:nvPr>
            <p:ph sz="quarter" idx="10"/>
          </p:nvPr>
        </p:nvSpPr>
        <p:spPr>
          <a:xfrm>
            <a:off x="4572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Content Placeholder 16"/>
          <p:cNvSpPr>
            <a:spLocks noGrp="1"/>
          </p:cNvSpPr>
          <p:nvPr>
            <p:ph sz="quarter" idx="11"/>
          </p:nvPr>
        </p:nvSpPr>
        <p:spPr>
          <a:xfrm>
            <a:off x="6085416"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2" name="Content Placeholder 16"/>
          <p:cNvSpPr>
            <a:spLocks noGrp="1"/>
          </p:cNvSpPr>
          <p:nvPr>
            <p:ph sz="quarter" idx="12"/>
          </p:nvPr>
        </p:nvSpPr>
        <p:spPr>
          <a:xfrm>
            <a:off x="32766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86740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6"/>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2" name="Content Placeholder 16"/>
          <p:cNvSpPr>
            <a:spLocks noGrp="1"/>
          </p:cNvSpPr>
          <p:nvPr>
            <p:ph sz="quarter" idx="11"/>
          </p:nvPr>
        </p:nvSpPr>
        <p:spPr>
          <a:xfrm>
            <a:off x="457200" y="3820583"/>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Content Placeholder 16"/>
          <p:cNvSpPr>
            <a:spLocks noGrp="1"/>
          </p:cNvSpPr>
          <p:nvPr>
            <p:ph sz="quarter" idx="12"/>
          </p:nvPr>
        </p:nvSpPr>
        <p:spPr>
          <a:xfrm>
            <a:off x="4698999" y="1446236"/>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6" name="Content Placeholder 16"/>
          <p:cNvSpPr>
            <a:spLocks noGrp="1"/>
          </p:cNvSpPr>
          <p:nvPr>
            <p:ph sz="quarter" idx="13"/>
          </p:nvPr>
        </p:nvSpPr>
        <p:spPr>
          <a:xfrm>
            <a:off x="4698999" y="3820583"/>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701834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5"/>
            <a:ext cx="3881968"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061479"/>
            <a:ext cx="3881967"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
          <p:cNvSpPr>
            <a:spLocks noGrp="1"/>
          </p:cNvSpPr>
          <p:nvPr>
            <p:ph type="body" idx="10"/>
          </p:nvPr>
        </p:nvSpPr>
        <p:spPr>
          <a:xfrm>
            <a:off x="4804832" y="1463065"/>
            <a:ext cx="3881967"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3" name="Content Placeholder 3"/>
          <p:cNvSpPr>
            <a:spLocks noGrp="1"/>
          </p:cNvSpPr>
          <p:nvPr>
            <p:ph sz="half" idx="11"/>
          </p:nvPr>
        </p:nvSpPr>
        <p:spPr>
          <a:xfrm>
            <a:off x="4804833" y="2061479"/>
            <a:ext cx="3881966"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2834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
          <p:cNvSpPr>
            <a:spLocks noGrp="1"/>
          </p:cNvSpPr>
          <p:nvPr>
            <p:ph type="body" idx="10"/>
          </p:nvPr>
        </p:nvSpPr>
        <p:spPr>
          <a:xfrm>
            <a:off x="6127748"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2" name="Content Placeholder 3"/>
          <p:cNvSpPr>
            <a:spLocks noGrp="1"/>
          </p:cNvSpPr>
          <p:nvPr>
            <p:ph sz="half" idx="11"/>
          </p:nvPr>
        </p:nvSpPr>
        <p:spPr>
          <a:xfrm>
            <a:off x="6127749"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ext Placeholder 2"/>
          <p:cNvSpPr>
            <a:spLocks noGrp="1"/>
          </p:cNvSpPr>
          <p:nvPr>
            <p:ph type="body" idx="12"/>
          </p:nvPr>
        </p:nvSpPr>
        <p:spPr>
          <a:xfrm>
            <a:off x="32766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3"/>
          <p:cNvSpPr>
            <a:spLocks noGrp="1"/>
          </p:cNvSpPr>
          <p:nvPr>
            <p:ph sz="half" idx="13"/>
          </p:nvPr>
        </p:nvSpPr>
        <p:spPr>
          <a:xfrm>
            <a:off x="32766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128487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79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Chart Placeholder 2"/>
          <p:cNvSpPr>
            <a:spLocks noGrp="1"/>
          </p:cNvSpPr>
          <p:nvPr>
            <p:ph type="chart" sz="quarter" idx="10"/>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395111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able Placeholder 3"/>
          <p:cNvSpPr>
            <a:spLocks noGrp="1"/>
          </p:cNvSpPr>
          <p:nvPr>
            <p:ph type="tbl" sz="quarter" idx="11"/>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770091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9144000" cy="4918364"/>
          </a:xfrm>
          <a:solidFill>
            <a:srgbClr val="D1D3D4"/>
          </a:solidFill>
        </p:spPr>
        <p:txBody>
          <a:bodyPr/>
          <a:lstStyle/>
          <a:p>
            <a:endParaRPr lang="en-US"/>
          </a:p>
        </p:txBody>
      </p:sp>
    </p:spTree>
    <p:extLst>
      <p:ext uri="{BB962C8B-B14F-4D97-AF65-F5344CB8AC3E}">
        <p14:creationId xmlns:p14="http://schemas.microsoft.com/office/powerpoint/2010/main" val="302503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4582583" cy="4918364"/>
          </a:xfrm>
          <a:solidFill>
            <a:srgbClr val="D1D3D4"/>
          </a:solidFill>
        </p:spPr>
        <p:txBody>
          <a:bodyPr>
            <a:normAutofit/>
          </a:bodyPr>
          <a:lstStyle>
            <a:lvl1pPr>
              <a:defRPr sz="2400"/>
            </a:lvl1pPr>
          </a:lstStyle>
          <a:p>
            <a:endParaRPr lang="en-US" dirty="0"/>
          </a:p>
        </p:txBody>
      </p:sp>
      <p:sp>
        <p:nvSpPr>
          <p:cNvPr id="7" name="Picture Placeholder 4"/>
          <p:cNvSpPr>
            <a:spLocks noGrp="1"/>
          </p:cNvSpPr>
          <p:nvPr>
            <p:ph type="pic" sz="quarter" idx="11"/>
          </p:nvPr>
        </p:nvSpPr>
        <p:spPr>
          <a:xfrm>
            <a:off x="4572000" y="1216122"/>
            <a:ext cx="4582583" cy="4918364"/>
          </a:xfrm>
          <a:solidFill>
            <a:srgbClr val="D1D3D4"/>
          </a:solidFill>
        </p:spPr>
        <p:txBody>
          <a:bodyPr>
            <a:normAutofit/>
          </a:bodyPr>
          <a:lstStyle>
            <a:lvl1pPr>
              <a:defRPr sz="2400"/>
            </a:lvl1pPr>
          </a:lstStyle>
          <a:p>
            <a:endParaRPr lang="en-US" dirty="0"/>
          </a:p>
        </p:txBody>
      </p:sp>
      <p:cxnSp>
        <p:nvCxnSpPr>
          <p:cNvPr id="3" name="Straight Connector 2"/>
          <p:cNvCxnSpPr/>
          <p:nvPr userDrawn="1"/>
        </p:nvCxnSpPr>
        <p:spPr>
          <a:xfrm>
            <a:off x="4572000" y="1216122"/>
            <a:ext cx="0" cy="4918364"/>
          </a:xfrm>
          <a:prstGeom prst="line">
            <a:avLst/>
          </a:prstGeom>
          <a:ln>
            <a:solidFill>
              <a:srgbClr val="42648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959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12" name="TextBox 11"/>
          <p:cNvSpPr txBox="1"/>
          <p:nvPr userDrawn="1"/>
        </p:nvSpPr>
        <p:spPr>
          <a:xfrm>
            <a:off x="6564644" y="6359525"/>
            <a:ext cx="1692771"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err="1" smtClean="0">
                <a:solidFill>
                  <a:srgbClr val="042B4A"/>
                </a:solidFill>
                <a:latin typeface="+mn-lt"/>
                <a:cs typeface="Calibri"/>
              </a:rPr>
              <a:t>MassHireFallRiverCareers.org</a:t>
            </a:r>
            <a:endParaRPr lang="en-US" sz="1000" dirty="0" smtClean="0">
              <a:solidFill>
                <a:srgbClr val="042B4A"/>
              </a:solidFill>
              <a:latin typeface="+mn-lt"/>
              <a:cs typeface="Calibri"/>
            </a:endParaRPr>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Media Placeholder 2"/>
          <p:cNvSpPr>
            <a:spLocks noGrp="1"/>
          </p:cNvSpPr>
          <p:nvPr>
            <p:ph type="media" sz="quarter" idx="10"/>
          </p:nvPr>
        </p:nvSpPr>
        <p:spPr>
          <a:xfrm>
            <a:off x="0" y="1236663"/>
            <a:ext cx="9144000" cy="5621337"/>
          </a:xfrm>
          <a:solidFill>
            <a:schemeClr val="accent1"/>
          </a:solidFill>
        </p:spPr>
        <p:txBody>
          <a:bodyPr/>
          <a:lstStyle/>
          <a:p>
            <a:endParaRPr lang="en-US"/>
          </a:p>
        </p:txBody>
      </p:sp>
    </p:spTree>
    <p:extLst>
      <p:ext uri="{BB962C8B-B14F-4D97-AF65-F5344CB8AC3E}">
        <p14:creationId xmlns:p14="http://schemas.microsoft.com/office/powerpoint/2010/main" val="526552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0017"/>
            <a:ext cx="9144000" cy="1227101"/>
          </a:xfrm>
          <a:prstGeom prst="rect">
            <a:avLst/>
          </a:prstGeom>
          <a:solidFill>
            <a:srgbClr val="152D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4" name="Text Placeholder 3"/>
          <p:cNvSpPr>
            <a:spLocks noGrp="1"/>
          </p:cNvSpPr>
          <p:nvPr>
            <p:ph type="body" idx="1"/>
          </p:nvPr>
        </p:nvSpPr>
        <p:spPr>
          <a:xfrm>
            <a:off x="457200" y="1446235"/>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4" descr="MassHire Logo.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12970" y="6306354"/>
            <a:ext cx="660400" cy="418422"/>
          </a:xfrm>
          <a:prstGeom prst="rect">
            <a:avLst/>
          </a:prstGeom>
        </p:spPr>
      </p:pic>
      <p:sp>
        <p:nvSpPr>
          <p:cNvPr id="10" name="TextBox 9"/>
          <p:cNvSpPr txBox="1"/>
          <p:nvPr userDrawn="1"/>
        </p:nvSpPr>
        <p:spPr>
          <a:xfrm>
            <a:off x="4352636" y="6359525"/>
            <a:ext cx="3904779"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smtClean="0">
                <a:solidFill>
                  <a:srgbClr val="042B4A"/>
                </a:solidFill>
                <a:latin typeface="+mn-lt"/>
                <a:cs typeface="Calibri"/>
              </a:rPr>
              <a:t>MassHirehcwb.com</a:t>
            </a:r>
          </a:p>
        </p:txBody>
      </p:sp>
      <p:cxnSp>
        <p:nvCxnSpPr>
          <p:cNvPr id="13" name="Straight Connector 12"/>
          <p:cNvCxnSpPr/>
          <p:nvPr userDrawn="1"/>
        </p:nvCxnSpPr>
        <p:spPr>
          <a:xfrm flipV="1">
            <a:off x="8406188" y="6483047"/>
            <a:ext cx="0" cy="148867"/>
          </a:xfrm>
          <a:prstGeom prst="line">
            <a:avLst/>
          </a:prstGeom>
          <a:ln w="12700" cmpd="sng">
            <a:solidFill>
              <a:srgbClr val="152D49"/>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0" y="6200016"/>
            <a:ext cx="9144000" cy="0"/>
          </a:xfrm>
          <a:prstGeom prst="line">
            <a:avLst/>
          </a:prstGeom>
          <a:ln w="12700" cmpd="sng">
            <a:solidFill>
              <a:srgbClr val="152D49"/>
            </a:solidFill>
          </a:ln>
          <a:effectLst/>
        </p:spPr>
        <p:style>
          <a:lnRef idx="2">
            <a:schemeClr val="accent1"/>
          </a:lnRef>
          <a:fillRef idx="0">
            <a:schemeClr val="accent1"/>
          </a:fillRef>
          <a:effectRef idx="1">
            <a:schemeClr val="accent1"/>
          </a:effectRef>
          <a:fontRef idx="minor">
            <a:schemeClr val="tx1"/>
          </a:fontRef>
        </p:style>
      </p:cxnSp>
      <p:sp>
        <p:nvSpPr>
          <p:cNvPr id="21" name="Rectangle 20"/>
          <p:cNvSpPr/>
          <p:nvPr userDrawn="1"/>
        </p:nvSpPr>
        <p:spPr>
          <a:xfrm>
            <a:off x="7926917" y="0"/>
            <a:ext cx="1217083" cy="1217083"/>
          </a:xfrm>
          <a:prstGeom prst="rect">
            <a:avLst/>
          </a:prstGeom>
          <a:solidFill>
            <a:srgbClr val="405B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Triangle 5"/>
          <p:cNvSpPr/>
          <p:nvPr userDrawn="1"/>
        </p:nvSpPr>
        <p:spPr>
          <a:xfrm>
            <a:off x="7926917" y="2"/>
            <a:ext cx="739678" cy="1217082"/>
          </a:xfrm>
          <a:prstGeom prst="rtTriangle">
            <a:avLst/>
          </a:prstGeom>
          <a:solidFill>
            <a:srgbClr val="152D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673161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8" r:id="rId3"/>
    <p:sldLayoutId id="2147483650" r:id="rId4"/>
    <p:sldLayoutId id="2147483652" r:id="rId5"/>
    <p:sldLayoutId id="2147483659" r:id="rId6"/>
    <p:sldLayoutId id="2147483653" r:id="rId7"/>
    <p:sldLayoutId id="2147483660" r:id="rId8"/>
    <p:sldLayoutId id="2147483654" r:id="rId9"/>
    <p:sldLayoutId id="2147483663" r:id="rId10"/>
    <p:sldLayoutId id="2147483664" r:id="rId11"/>
    <p:sldLayoutId id="2147483656" r:id="rId12"/>
    <p:sldLayoutId id="2147483662" r:id="rId13"/>
    <p:sldLayoutId id="2147483661" r:id="rId14"/>
  </p:sldLayoutIdLst>
  <p:hf hdr="0" dt="0"/>
  <p:txStyles>
    <p:title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p:titleStyle>
    <p:bodyStyle>
      <a:lvl1pPr marL="285750" indent="-285750" algn="l" defTabSz="457200" rtl="0" eaLnBrk="1" latinLnBrk="0" hangingPunct="1">
        <a:lnSpc>
          <a:spcPct val="90000"/>
        </a:lnSpc>
        <a:spcBef>
          <a:spcPts val="1800"/>
        </a:spcBef>
        <a:buClr>
          <a:srgbClr val="405B76"/>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rgbClr val="405B76"/>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rgbClr val="405B76"/>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rgbClr val="405B76"/>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rgbClr val="405B76"/>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esternmasshealthcareers.org/" TargetMode="External"/><Relationship Id="rId1" Type="http://schemas.openxmlformats.org/officeDocument/2006/relationships/slideLayout" Target="../slideLayouts/slideLayout3.xml"/><Relationship Id="rId6" Type="http://schemas.openxmlformats.org/officeDocument/2006/relationships/hyperlink" Target="https://docs.google.com/forms/d/e/1FAIpQLSchXju835R9V8PCR8v3ArkZb3Uv7bbDxW24htJh9iFXqyFyUw/viewform?usp=sf_link" TargetMode="External"/><Relationship Id="rId5" Type="http://schemas.openxmlformats.org/officeDocument/2006/relationships/hyperlink" Target="https://westernmasshealthcareers.org/wp-content/uploads/EMT-Recruitment-Flyer_-2024_Nov28.pdf"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www.gcc.mass.edu/ems/emt/" TargetMode="External"/><Relationship Id="rId2" Type="http://schemas.openxmlformats.org/officeDocument/2006/relationships/hyperlink" Target="https://emtacademy.org/index.php/apply-for-emt-program/" TargetMode="External"/><Relationship Id="rId1" Type="http://schemas.openxmlformats.org/officeDocument/2006/relationships/slideLayout" Target="../slideLayouts/slideLayout3.xml"/><Relationship Id="rId4" Type="http://schemas.openxmlformats.org/officeDocument/2006/relationships/hyperlink" Target="https://www.stcc.edu/wdc/descriptions/wemt-001-emergency-medical-technician-emt/"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esternmasshealthcareers.org/emt-training-and-employment-plan-masshire/" TargetMode="External"/><Relationship Id="rId2" Type="http://schemas.openxmlformats.org/officeDocument/2006/relationships/image" Target="../media/image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Healthcare Careers </a:t>
            </a:r>
            <a:r>
              <a:rPr lang="en-US" dirty="0" smtClean="0"/>
              <a:t>Pathways Program</a:t>
            </a:r>
            <a:endParaRPr lang="en-US" dirty="0"/>
          </a:p>
        </p:txBody>
      </p:sp>
      <p:sp>
        <p:nvSpPr>
          <p:cNvPr id="5" name="Text Placeholder 4"/>
          <p:cNvSpPr>
            <a:spLocks noGrp="1"/>
          </p:cNvSpPr>
          <p:nvPr>
            <p:ph type="body" sz="quarter" idx="10"/>
          </p:nvPr>
        </p:nvSpPr>
        <p:spPr/>
        <p:txBody>
          <a:bodyPr/>
          <a:lstStyle/>
          <a:p>
            <a:r>
              <a:rPr lang="en-US" dirty="0" smtClean="0"/>
              <a:t>Emergency Medical Technician Training Program</a:t>
            </a:r>
            <a:endParaRPr lang="en-US" dirty="0"/>
          </a:p>
          <a:p>
            <a:endParaRPr lang="en-US" dirty="0"/>
          </a:p>
        </p:txBody>
      </p:sp>
      <p:sp>
        <p:nvSpPr>
          <p:cNvPr id="6" name="TextBox 5"/>
          <p:cNvSpPr txBox="1"/>
          <p:nvPr/>
        </p:nvSpPr>
        <p:spPr>
          <a:xfrm>
            <a:off x="270280" y="3493755"/>
            <a:ext cx="7567433" cy="738664"/>
          </a:xfrm>
          <a:prstGeom prst="rect">
            <a:avLst/>
          </a:prstGeom>
          <a:noFill/>
        </p:spPr>
        <p:txBody>
          <a:bodyPr wrap="square" rtlCol="0">
            <a:spAutoFit/>
          </a:bodyPr>
          <a:lstStyle/>
          <a:p>
            <a:r>
              <a:rPr lang="en-US" sz="1400" dirty="0"/>
              <a:t>This project is funded by Senator Kenneth J. Donnelly Workforce Success Grant for Healthcare Workforce Hub through the Massachusetts Executive Office of Labor and Workforce Development and is administered by Commonwealth Corporation. </a:t>
            </a:r>
          </a:p>
        </p:txBody>
      </p:sp>
      <p:pic>
        <p:nvPicPr>
          <p:cNvPr id="7" name="Picture 6"/>
          <p:cNvPicPr>
            <a:picLocks noChangeAspect="1"/>
          </p:cNvPicPr>
          <p:nvPr/>
        </p:nvPicPr>
        <p:blipFill>
          <a:blip r:embed="rId3"/>
          <a:stretch>
            <a:fillRect/>
          </a:stretch>
        </p:blipFill>
        <p:spPr>
          <a:xfrm>
            <a:off x="4920234" y="5856348"/>
            <a:ext cx="4269231" cy="1173362"/>
          </a:xfrm>
          <a:prstGeom prst="rect">
            <a:avLst/>
          </a:prstGeom>
        </p:spPr>
      </p:pic>
    </p:spTree>
    <p:extLst>
      <p:ext uri="{BB962C8B-B14F-4D97-AF65-F5344CB8AC3E}">
        <p14:creationId xmlns:p14="http://schemas.microsoft.com/office/powerpoint/2010/main" val="359910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530" y="-188218"/>
            <a:ext cx="6400800" cy="1141001"/>
          </a:xfrm>
        </p:spPr>
        <p:txBody>
          <a:bodyPr/>
          <a:lstStyle/>
          <a:p>
            <a:r>
              <a:rPr lang="en-US" sz="4800" b="1" dirty="0" smtClean="0"/>
              <a:t>Overview</a:t>
            </a:r>
            <a:endParaRPr lang="en-US" sz="4800" b="1" dirty="0"/>
          </a:p>
        </p:txBody>
      </p:sp>
      <p:sp>
        <p:nvSpPr>
          <p:cNvPr id="3" name="Text Placeholder 2"/>
          <p:cNvSpPr>
            <a:spLocks noGrp="1"/>
          </p:cNvSpPr>
          <p:nvPr>
            <p:ph type="body" sz="quarter" idx="4294967295"/>
          </p:nvPr>
        </p:nvSpPr>
        <p:spPr>
          <a:xfrm>
            <a:off x="549105" y="998001"/>
            <a:ext cx="6597650" cy="746125"/>
          </a:xfrm>
        </p:spPr>
        <p:txBody>
          <a:bodyPr>
            <a:noAutofit/>
          </a:bodyPr>
          <a:lstStyle/>
          <a:p>
            <a:pPr marL="0" indent="0">
              <a:buNone/>
            </a:pPr>
            <a:r>
              <a:rPr lang="en-US" sz="2400" dirty="0"/>
              <a:t>Healthcare Careers Pathways - </a:t>
            </a:r>
            <a:r>
              <a:rPr lang="en-US" sz="2400" dirty="0" smtClean="0"/>
              <a:t>Emergency Medical Technician </a:t>
            </a:r>
            <a:r>
              <a:rPr lang="en-US" sz="2400" dirty="0"/>
              <a:t>Training Program</a:t>
            </a:r>
          </a:p>
          <a:p>
            <a:pPr marL="0" indent="0">
              <a:buNone/>
            </a:pPr>
            <a:endParaRPr lang="en-US" sz="2400" dirty="0"/>
          </a:p>
        </p:txBody>
      </p:sp>
      <p:sp>
        <p:nvSpPr>
          <p:cNvPr id="4" name="TextBox 3"/>
          <p:cNvSpPr txBox="1"/>
          <p:nvPr/>
        </p:nvSpPr>
        <p:spPr>
          <a:xfrm>
            <a:off x="549105" y="1726004"/>
            <a:ext cx="6873926" cy="2185214"/>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dirty="0"/>
              <a:t>MassHire Hampden </a:t>
            </a:r>
            <a:r>
              <a:rPr lang="en-US" dirty="0" smtClean="0"/>
              <a:t>and Franklin </a:t>
            </a:r>
            <a:r>
              <a:rPr lang="en-US" dirty="0"/>
              <a:t>Hampshire Workforce </a:t>
            </a:r>
            <a:r>
              <a:rPr lang="en-US" dirty="0" smtClean="0"/>
              <a:t>Boards will provide financial support to individuals interested in completing Emergency Medical Technician (EMTs) at local training institutions during a grant cycle of three years Jan 2024 – December 2026. </a:t>
            </a:r>
          </a:p>
          <a:p>
            <a:pPr marL="285750" indent="-285750">
              <a:spcBef>
                <a:spcPts val="600"/>
              </a:spcBef>
              <a:buFont typeface="Arial" panose="020B0604020202020204" pitchFamily="34" charset="0"/>
              <a:buChar char="•"/>
            </a:pPr>
            <a:r>
              <a:rPr lang="en-US" dirty="0" smtClean="0"/>
              <a:t>Job placement opportunities are available, once the trainee completes his/her national and state certification.</a:t>
            </a:r>
          </a:p>
          <a:p>
            <a:pPr marL="285750" indent="-285750">
              <a:spcBef>
                <a:spcPts val="600"/>
              </a:spcBef>
              <a:buFont typeface="Arial" panose="020B0604020202020204" pitchFamily="34" charset="0"/>
              <a:buChar char="•"/>
            </a:pPr>
            <a:r>
              <a:rPr lang="en-US" dirty="0" smtClean="0"/>
              <a:t>This program is not section 30 approved. </a:t>
            </a:r>
            <a:endParaRPr lang="en-US" dirty="0"/>
          </a:p>
        </p:txBody>
      </p:sp>
    </p:spTree>
    <p:extLst>
      <p:ext uri="{BB962C8B-B14F-4D97-AF65-F5344CB8AC3E}">
        <p14:creationId xmlns:p14="http://schemas.microsoft.com/office/powerpoint/2010/main" val="2086715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710256" cy="954348"/>
          </a:xfrm>
        </p:spPr>
        <p:txBody>
          <a:bodyPr/>
          <a:lstStyle/>
          <a:p>
            <a:r>
              <a:rPr lang="en-US" dirty="0" smtClean="0"/>
              <a:t>Grant Program Eligibility Requirements</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3</a:t>
            </a:fld>
            <a:endParaRPr lang="en-US" dirty="0"/>
          </a:p>
        </p:txBody>
      </p:sp>
      <p:sp>
        <p:nvSpPr>
          <p:cNvPr id="4" name="Content Placeholder 3"/>
          <p:cNvSpPr>
            <a:spLocks noGrp="1"/>
          </p:cNvSpPr>
          <p:nvPr>
            <p:ph sz="quarter" idx="10"/>
          </p:nvPr>
        </p:nvSpPr>
        <p:spPr/>
        <p:txBody>
          <a:bodyPr>
            <a:normAutofit fontScale="40000" lnSpcReduction="20000"/>
          </a:bodyPr>
          <a:lstStyle/>
          <a:p>
            <a:pPr marL="571500" lvl="0" indent="-571500">
              <a:buFont typeface="+mj-lt"/>
              <a:buAutoNum type="romanUcPeriod"/>
            </a:pPr>
            <a:r>
              <a:rPr lang="en-US" sz="4900" dirty="0"/>
              <a:t>Documentation of the participant’s employment status at the time of enrollment- OSCC</a:t>
            </a:r>
          </a:p>
          <a:p>
            <a:pPr marL="906462" lvl="1" indent="-457200">
              <a:lnSpc>
                <a:spcPct val="120000"/>
              </a:lnSpc>
              <a:spcBef>
                <a:spcPts val="0"/>
              </a:spcBef>
              <a:buFont typeface="+mj-lt"/>
              <a:buAutoNum type="alphaUcPeriod"/>
            </a:pPr>
            <a:r>
              <a:rPr lang="en-US" sz="4900" b="1" u="sng" dirty="0">
                <a:solidFill>
                  <a:srgbClr val="FF0000"/>
                </a:solidFill>
              </a:rPr>
              <a:t>Authorized to Work in </a:t>
            </a:r>
            <a:r>
              <a:rPr lang="en-US" sz="4900" b="1" u="sng" dirty="0" smtClean="0">
                <a:solidFill>
                  <a:srgbClr val="FF0000"/>
                </a:solidFill>
              </a:rPr>
              <a:t>US</a:t>
            </a:r>
            <a:endParaRPr lang="en-US" sz="4900" dirty="0">
              <a:solidFill>
                <a:srgbClr val="FF0000"/>
              </a:solidFill>
            </a:endParaRPr>
          </a:p>
          <a:p>
            <a:pPr marL="1146175" lvl="2" indent="-342900">
              <a:lnSpc>
                <a:spcPct val="120000"/>
              </a:lnSpc>
              <a:spcBef>
                <a:spcPts val="0"/>
              </a:spcBef>
              <a:buFont typeface="Courier New" panose="02070309020205020404" pitchFamily="49" charset="0"/>
              <a:buChar char="o"/>
            </a:pPr>
            <a:r>
              <a:rPr lang="en-US" sz="4900" dirty="0" smtClean="0">
                <a:solidFill>
                  <a:srgbClr val="FF0000"/>
                </a:solidFill>
              </a:rPr>
              <a:t>Birth </a:t>
            </a:r>
            <a:r>
              <a:rPr lang="en-US" sz="4900" dirty="0">
                <a:solidFill>
                  <a:srgbClr val="FF0000"/>
                </a:solidFill>
              </a:rPr>
              <a:t>Certificate or Driver license and SS# Card</a:t>
            </a:r>
          </a:p>
          <a:p>
            <a:pPr marL="906462" lvl="1" indent="-457200">
              <a:lnSpc>
                <a:spcPct val="120000"/>
              </a:lnSpc>
              <a:spcBef>
                <a:spcPts val="0"/>
              </a:spcBef>
              <a:buFont typeface="+mj-lt"/>
              <a:buAutoNum type="alphaUcPeriod"/>
            </a:pPr>
            <a:r>
              <a:rPr lang="en-US" sz="4900" b="1" u="sng" dirty="0">
                <a:solidFill>
                  <a:srgbClr val="FF0000"/>
                </a:solidFill>
              </a:rPr>
              <a:t>Proof of Unemployed </a:t>
            </a:r>
            <a:endParaRPr lang="en-US" sz="4900" dirty="0">
              <a:solidFill>
                <a:srgbClr val="FF0000"/>
              </a:solidFill>
            </a:endParaRPr>
          </a:p>
          <a:p>
            <a:pPr marL="1146175" lvl="2" indent="-342900">
              <a:lnSpc>
                <a:spcPct val="120000"/>
              </a:lnSpc>
              <a:spcBef>
                <a:spcPts val="0"/>
              </a:spcBef>
              <a:buFont typeface="Courier New" panose="02070309020205020404" pitchFamily="49" charset="0"/>
              <a:buChar char="o"/>
            </a:pPr>
            <a:r>
              <a:rPr lang="en-US" sz="4900" dirty="0">
                <a:solidFill>
                  <a:srgbClr val="FF0000"/>
                </a:solidFill>
              </a:rPr>
              <a:t>Unemployed </a:t>
            </a:r>
            <a:r>
              <a:rPr lang="en-US" sz="4900" dirty="0" smtClean="0">
                <a:solidFill>
                  <a:srgbClr val="FF0000"/>
                </a:solidFill>
              </a:rPr>
              <a:t>Benefits</a:t>
            </a:r>
            <a:endParaRPr lang="en-US" sz="4900" dirty="0">
              <a:solidFill>
                <a:srgbClr val="FF0000"/>
              </a:solidFill>
            </a:endParaRPr>
          </a:p>
          <a:p>
            <a:pPr marL="1146175" lvl="2" indent="-342900">
              <a:lnSpc>
                <a:spcPct val="120000"/>
              </a:lnSpc>
              <a:spcBef>
                <a:spcPts val="0"/>
              </a:spcBef>
              <a:buFont typeface="Courier New" panose="02070309020205020404" pitchFamily="49" charset="0"/>
              <a:buChar char="o"/>
            </a:pPr>
            <a:r>
              <a:rPr lang="en-US" sz="4900" dirty="0">
                <a:solidFill>
                  <a:srgbClr val="FF0000"/>
                </a:solidFill>
              </a:rPr>
              <a:t>Letter from Employer</a:t>
            </a:r>
          </a:p>
          <a:p>
            <a:pPr marL="906462" lvl="1" indent="-457200">
              <a:lnSpc>
                <a:spcPct val="120000"/>
              </a:lnSpc>
              <a:spcBef>
                <a:spcPts val="0"/>
              </a:spcBef>
              <a:buFont typeface="+mj-lt"/>
              <a:buAutoNum type="alphaUcPeriod"/>
            </a:pPr>
            <a:r>
              <a:rPr lang="en-US" sz="4900" b="1" u="sng" dirty="0">
                <a:solidFill>
                  <a:srgbClr val="FF0000"/>
                </a:solidFill>
              </a:rPr>
              <a:t>Proof of Underemployed</a:t>
            </a:r>
            <a:endParaRPr lang="en-US" sz="4900" dirty="0">
              <a:solidFill>
                <a:srgbClr val="FF0000"/>
              </a:solidFill>
            </a:endParaRPr>
          </a:p>
          <a:p>
            <a:pPr marL="803275" lvl="2" indent="0">
              <a:lnSpc>
                <a:spcPct val="120000"/>
              </a:lnSpc>
              <a:spcBef>
                <a:spcPts val="0"/>
              </a:spcBef>
              <a:buNone/>
            </a:pPr>
            <a:r>
              <a:rPr lang="en-US" sz="4900" dirty="0" smtClean="0">
                <a:solidFill>
                  <a:srgbClr val="FF0000"/>
                </a:solidFill>
              </a:rPr>
              <a:t>$</a:t>
            </a:r>
            <a:r>
              <a:rPr lang="en-US" sz="4900" dirty="0">
                <a:solidFill>
                  <a:srgbClr val="FF0000"/>
                </a:solidFill>
              </a:rPr>
              <a:t>17,881 for a family of one; </a:t>
            </a:r>
            <a:r>
              <a:rPr lang="en-US" sz="4900" dirty="0" smtClean="0">
                <a:solidFill>
                  <a:srgbClr val="FF0000"/>
                </a:solidFill>
              </a:rPr>
              <a:t>(proof of income/income verification )</a:t>
            </a:r>
            <a:endParaRPr lang="en-US" sz="4900" dirty="0">
              <a:solidFill>
                <a:srgbClr val="FF0000"/>
              </a:solidFill>
            </a:endParaRPr>
          </a:p>
          <a:p>
            <a:pPr marL="906462" lvl="1" indent="-457200">
              <a:lnSpc>
                <a:spcPct val="120000"/>
              </a:lnSpc>
              <a:spcBef>
                <a:spcPts val="0"/>
              </a:spcBef>
              <a:buFont typeface="+mj-lt"/>
              <a:buAutoNum type="alphaUcPeriod"/>
            </a:pPr>
            <a:r>
              <a:rPr lang="en-US" sz="4900" b="1" u="sng" dirty="0" smtClean="0">
                <a:solidFill>
                  <a:srgbClr val="FF0000"/>
                </a:solidFill>
              </a:rPr>
              <a:t>If </a:t>
            </a:r>
            <a:r>
              <a:rPr lang="en-US" sz="4900" b="1" u="sng" dirty="0">
                <a:solidFill>
                  <a:srgbClr val="FF0000"/>
                </a:solidFill>
              </a:rPr>
              <a:t>male- Selective Service</a:t>
            </a:r>
            <a:r>
              <a:rPr lang="en-US" sz="4900" dirty="0">
                <a:solidFill>
                  <a:srgbClr val="FF0000"/>
                </a:solidFill>
              </a:rPr>
              <a:t> – not required, but ideal for WIOA support service funds if needed</a:t>
            </a:r>
          </a:p>
          <a:p>
            <a:pPr marL="571500" lvl="0" indent="-571500">
              <a:buFont typeface="+mj-lt"/>
              <a:buAutoNum type="romanUcPeriod"/>
            </a:pPr>
            <a:r>
              <a:rPr lang="en-US" sz="4900" dirty="0"/>
              <a:t>Completed &amp; Signed Participant Registration Form (Hard Copy Only) OSCC</a:t>
            </a:r>
          </a:p>
          <a:p>
            <a:pPr marL="571500" lvl="0" indent="-571500">
              <a:buFont typeface="+mj-lt"/>
              <a:buAutoNum type="romanUcPeriod"/>
            </a:pPr>
            <a:r>
              <a:rPr lang="en-US" sz="4900" dirty="0" smtClean="0"/>
              <a:t>Signed </a:t>
            </a:r>
            <a:r>
              <a:rPr lang="en-US" sz="4900" dirty="0"/>
              <a:t>Confidentiality Form (Hard Copy Only) </a:t>
            </a:r>
            <a:r>
              <a:rPr lang="en-US" sz="4900" dirty="0" smtClean="0"/>
              <a:t>OSCC</a:t>
            </a:r>
          </a:p>
          <a:p>
            <a:pPr marL="0" indent="0">
              <a:buNone/>
            </a:pPr>
            <a:endParaRPr lang="en-US" sz="2000" dirty="0"/>
          </a:p>
        </p:txBody>
      </p:sp>
    </p:spTree>
    <p:extLst>
      <p:ext uri="{BB962C8B-B14F-4D97-AF65-F5344CB8AC3E}">
        <p14:creationId xmlns:p14="http://schemas.microsoft.com/office/powerpoint/2010/main" val="258635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710256" cy="954348"/>
          </a:xfrm>
        </p:spPr>
        <p:txBody>
          <a:bodyPr/>
          <a:lstStyle/>
          <a:p>
            <a:r>
              <a:rPr lang="en-US" dirty="0" smtClean="0"/>
              <a:t>Grant Program Registration Process </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4</a:t>
            </a:fld>
            <a:endParaRPr lang="en-US" dirty="0"/>
          </a:p>
        </p:txBody>
      </p:sp>
      <p:sp>
        <p:nvSpPr>
          <p:cNvPr id="4" name="Content Placeholder 3"/>
          <p:cNvSpPr>
            <a:spLocks noGrp="1"/>
          </p:cNvSpPr>
          <p:nvPr>
            <p:ph sz="quarter" idx="10"/>
          </p:nvPr>
        </p:nvSpPr>
        <p:spPr>
          <a:xfrm>
            <a:off x="195309" y="1224293"/>
            <a:ext cx="8753382" cy="4599458"/>
          </a:xfrm>
        </p:spPr>
        <p:txBody>
          <a:bodyPr>
            <a:normAutofit fontScale="25000" lnSpcReduction="20000"/>
          </a:bodyPr>
          <a:lstStyle/>
          <a:p>
            <a:pPr marL="571500" lvl="0" indent="-571500">
              <a:lnSpc>
                <a:spcPct val="120000"/>
              </a:lnSpc>
              <a:spcBef>
                <a:spcPts val="0"/>
              </a:spcBef>
              <a:spcAft>
                <a:spcPts val="300"/>
              </a:spcAft>
              <a:buFont typeface="+mj-lt"/>
              <a:buAutoNum type="romanUcPeriod"/>
            </a:pPr>
            <a:r>
              <a:rPr lang="en-US" sz="5600" dirty="0" smtClean="0"/>
              <a:t>Participants will connect with the training/employment program through the flyer </a:t>
            </a:r>
          </a:p>
          <a:p>
            <a:pPr marL="571500" lvl="0" indent="-571500">
              <a:lnSpc>
                <a:spcPct val="120000"/>
              </a:lnSpc>
              <a:spcBef>
                <a:spcPts val="0"/>
              </a:spcBef>
              <a:spcAft>
                <a:spcPts val="300"/>
              </a:spcAft>
              <a:buFont typeface="+mj-lt"/>
              <a:buAutoNum type="romanUcPeriod"/>
            </a:pPr>
            <a:r>
              <a:rPr lang="en-US" sz="5600" dirty="0" smtClean="0"/>
              <a:t>They will use the flyer link/QR code to register as interested candidate</a:t>
            </a:r>
          </a:p>
          <a:p>
            <a:pPr marL="571500" lvl="0" indent="-571500">
              <a:lnSpc>
                <a:spcPct val="120000"/>
              </a:lnSpc>
              <a:spcBef>
                <a:spcPts val="0"/>
              </a:spcBef>
              <a:spcAft>
                <a:spcPts val="300"/>
              </a:spcAft>
              <a:buFont typeface="+mj-lt"/>
              <a:buAutoNum type="romanUcPeriod"/>
            </a:pPr>
            <a:r>
              <a:rPr lang="en-US" sz="5600" dirty="0" smtClean="0">
                <a:solidFill>
                  <a:srgbClr val="042B4A"/>
                </a:solidFill>
              </a:rPr>
              <a:t>Registration will be populated in a shared google sheet</a:t>
            </a:r>
          </a:p>
          <a:p>
            <a:pPr marL="1479550" lvl="1" indent="-1028700">
              <a:lnSpc>
                <a:spcPct val="120000"/>
              </a:lnSpc>
              <a:spcBef>
                <a:spcPts val="0"/>
              </a:spcBef>
              <a:spcAft>
                <a:spcPts val="300"/>
              </a:spcAft>
              <a:buFont typeface="+mj-lt"/>
              <a:buAutoNum type="romanLcPeriod"/>
            </a:pPr>
            <a:r>
              <a:rPr lang="en-US" sz="5600" dirty="0" smtClean="0">
                <a:solidFill>
                  <a:srgbClr val="042B4A"/>
                </a:solidFill>
              </a:rPr>
              <a:t>Career center assignments will be determined by the city the customer lives in.  If customer is already in MOSES, the customer </a:t>
            </a:r>
            <a:r>
              <a:rPr lang="en-US" sz="5600" dirty="0">
                <a:solidFill>
                  <a:srgbClr val="042B4A"/>
                </a:solidFill>
              </a:rPr>
              <a:t>will be assigned to appropriate office.. </a:t>
            </a:r>
            <a:r>
              <a:rPr lang="en-US" sz="5600" dirty="0" smtClean="0">
                <a:solidFill>
                  <a:srgbClr val="042B4A"/>
                </a:solidFill>
              </a:rPr>
              <a:t>New customers living in FH county will be referred to FHCC via email</a:t>
            </a:r>
          </a:p>
          <a:p>
            <a:pPr marL="1479550" lvl="1" indent="-1028700">
              <a:lnSpc>
                <a:spcPct val="120000"/>
              </a:lnSpc>
              <a:spcBef>
                <a:spcPts val="0"/>
              </a:spcBef>
              <a:spcAft>
                <a:spcPts val="300"/>
              </a:spcAft>
              <a:buFont typeface="+mj-lt"/>
              <a:buAutoNum type="romanLcPeriod"/>
            </a:pPr>
            <a:r>
              <a:rPr lang="en-US" sz="5600" dirty="0" smtClean="0">
                <a:solidFill>
                  <a:srgbClr val="042B4A"/>
                </a:solidFill>
              </a:rPr>
              <a:t>Upon completion of outreach, case manager will continue to update participant tracking sheet </a:t>
            </a:r>
          </a:p>
          <a:p>
            <a:pPr marL="571500" lvl="0" indent="-571500">
              <a:lnSpc>
                <a:spcPct val="120000"/>
              </a:lnSpc>
              <a:spcBef>
                <a:spcPts val="0"/>
              </a:spcBef>
              <a:spcAft>
                <a:spcPts val="300"/>
              </a:spcAft>
              <a:buFont typeface="+mj-lt"/>
              <a:buAutoNum type="romanUcPeriod"/>
            </a:pPr>
            <a:r>
              <a:rPr lang="en-US" sz="5600" dirty="0" smtClean="0">
                <a:solidFill>
                  <a:srgbClr val="FF0000"/>
                </a:solidFill>
              </a:rPr>
              <a:t>Career Center staff </a:t>
            </a:r>
            <a:r>
              <a:rPr lang="en-US" sz="5600" dirty="0" smtClean="0"/>
              <a:t>will contact candidate with information on next steps, discuss and review eligibility requirements</a:t>
            </a:r>
          </a:p>
          <a:p>
            <a:pPr marL="571500" lvl="0" indent="-571500">
              <a:lnSpc>
                <a:spcPct val="120000"/>
              </a:lnSpc>
              <a:spcBef>
                <a:spcPts val="0"/>
              </a:spcBef>
              <a:spcAft>
                <a:spcPts val="300"/>
              </a:spcAft>
              <a:buFont typeface="+mj-lt"/>
              <a:buAutoNum type="romanUcPeriod"/>
            </a:pPr>
            <a:r>
              <a:rPr lang="en-US" sz="5600" dirty="0" smtClean="0"/>
              <a:t>Candidate will </a:t>
            </a:r>
            <a:r>
              <a:rPr lang="en-US" sz="5600" dirty="0"/>
              <a:t>attend information session </a:t>
            </a:r>
            <a:r>
              <a:rPr lang="en-US" sz="5600" dirty="0" smtClean="0"/>
              <a:t>and complete all program documentation</a:t>
            </a:r>
          </a:p>
          <a:p>
            <a:pPr marL="571500" lvl="0" indent="-571500">
              <a:lnSpc>
                <a:spcPct val="120000"/>
              </a:lnSpc>
              <a:spcBef>
                <a:spcPts val="0"/>
              </a:spcBef>
              <a:spcAft>
                <a:spcPts val="300"/>
              </a:spcAft>
              <a:buFont typeface="+mj-lt"/>
              <a:buAutoNum type="romanUcPeriod"/>
            </a:pPr>
            <a:r>
              <a:rPr lang="en-US" sz="5600" dirty="0">
                <a:solidFill>
                  <a:srgbClr val="FF0000"/>
                </a:solidFill>
              </a:rPr>
              <a:t>Career Center staff </a:t>
            </a:r>
            <a:r>
              <a:rPr lang="en-US" sz="5600" dirty="0" smtClean="0"/>
              <a:t>will  submit required documentation to WB office using drop box </a:t>
            </a:r>
          </a:p>
          <a:p>
            <a:pPr marL="571500" lvl="0" indent="-571500">
              <a:lnSpc>
                <a:spcPct val="120000"/>
              </a:lnSpc>
              <a:spcBef>
                <a:spcPts val="0"/>
              </a:spcBef>
              <a:spcAft>
                <a:spcPts val="300"/>
              </a:spcAft>
              <a:buFont typeface="+mj-lt"/>
              <a:buAutoNum type="romanUcPeriod"/>
            </a:pPr>
            <a:r>
              <a:rPr lang="en-US" sz="5600" dirty="0"/>
              <a:t>Candidate will </a:t>
            </a:r>
            <a:r>
              <a:rPr lang="en-US" sz="5600" dirty="0" smtClean="0"/>
              <a:t>select trainer</a:t>
            </a:r>
          </a:p>
          <a:p>
            <a:pPr marL="571500" lvl="0" indent="-571500">
              <a:lnSpc>
                <a:spcPct val="120000"/>
              </a:lnSpc>
              <a:spcBef>
                <a:spcPts val="0"/>
              </a:spcBef>
              <a:spcAft>
                <a:spcPts val="300"/>
              </a:spcAft>
              <a:buFont typeface="+mj-lt"/>
              <a:buAutoNum type="romanUcPeriod"/>
            </a:pPr>
            <a:r>
              <a:rPr lang="en-US" sz="5600" dirty="0">
                <a:solidFill>
                  <a:srgbClr val="FF0000"/>
                </a:solidFill>
              </a:rPr>
              <a:t>Career Center </a:t>
            </a:r>
            <a:r>
              <a:rPr lang="en-US" sz="5600" dirty="0" smtClean="0">
                <a:solidFill>
                  <a:srgbClr val="FF0000"/>
                </a:solidFill>
              </a:rPr>
              <a:t>staff </a:t>
            </a:r>
            <a:r>
              <a:rPr lang="en-US" sz="5600" dirty="0" smtClean="0"/>
              <a:t>will inform trainer POC of candidate’s intention to apply for the training </a:t>
            </a:r>
            <a:endParaRPr lang="en-US" sz="5600" dirty="0"/>
          </a:p>
          <a:p>
            <a:pPr marL="571500" lvl="0" indent="-571500">
              <a:lnSpc>
                <a:spcPct val="120000"/>
              </a:lnSpc>
              <a:spcBef>
                <a:spcPts val="0"/>
              </a:spcBef>
              <a:spcAft>
                <a:spcPts val="300"/>
              </a:spcAft>
              <a:buFont typeface="+mj-lt"/>
              <a:buAutoNum type="romanUcPeriod"/>
            </a:pPr>
            <a:r>
              <a:rPr lang="en-US" sz="5600" dirty="0" smtClean="0"/>
              <a:t>Candidate will complete trainer specific registration process and receive confirmation of acceptance into the training program. </a:t>
            </a:r>
            <a:r>
              <a:rPr lang="en-US" sz="5600" dirty="0" smtClean="0">
                <a:solidFill>
                  <a:srgbClr val="FF0000"/>
                </a:solidFill>
                <a:effectLst>
                  <a:outerShdw blurRad="38100" dist="38100" dir="2700000" algn="tl">
                    <a:srgbClr val="000000">
                      <a:alpha val="43137"/>
                    </a:srgbClr>
                  </a:outerShdw>
                </a:effectLst>
              </a:rPr>
              <a:t>(how)</a:t>
            </a:r>
          </a:p>
          <a:p>
            <a:pPr marL="571500" lvl="0" indent="-571500">
              <a:lnSpc>
                <a:spcPct val="120000"/>
              </a:lnSpc>
              <a:spcBef>
                <a:spcPts val="0"/>
              </a:spcBef>
              <a:spcAft>
                <a:spcPts val="300"/>
              </a:spcAft>
              <a:buFont typeface="+mj-lt"/>
              <a:buAutoNum type="romanUcPeriod"/>
            </a:pPr>
            <a:r>
              <a:rPr lang="en-US" sz="5600" dirty="0" smtClean="0"/>
              <a:t>Candidate will receive notification of acceptance into program, and commit to training and employment requirements. </a:t>
            </a:r>
            <a:r>
              <a:rPr lang="en-US" sz="5600" dirty="0" smtClean="0">
                <a:solidFill>
                  <a:srgbClr val="FF0000"/>
                </a:solidFill>
                <a:effectLst>
                  <a:outerShdw blurRad="38100" dist="38100" dir="2700000" algn="tl">
                    <a:srgbClr val="000000">
                      <a:alpha val="43137"/>
                    </a:srgbClr>
                  </a:outerShdw>
                </a:effectLst>
              </a:rPr>
              <a:t>(who)</a:t>
            </a:r>
          </a:p>
          <a:p>
            <a:pPr marL="571500" lvl="0" indent="-571500">
              <a:lnSpc>
                <a:spcPct val="120000"/>
              </a:lnSpc>
              <a:spcBef>
                <a:spcPts val="0"/>
              </a:spcBef>
              <a:spcAft>
                <a:spcPts val="300"/>
              </a:spcAft>
              <a:buFont typeface="+mj-lt"/>
              <a:buAutoNum type="romanUcPeriod"/>
            </a:pPr>
            <a:r>
              <a:rPr lang="en-US" sz="5600" dirty="0" smtClean="0"/>
              <a:t>Candidate will attend MH program orientation </a:t>
            </a:r>
            <a:endParaRPr lang="en-US" sz="5600" dirty="0"/>
          </a:p>
          <a:p>
            <a:pPr marL="0" indent="0">
              <a:buNone/>
            </a:pPr>
            <a:endParaRPr lang="en-US" sz="2000" dirty="0"/>
          </a:p>
        </p:txBody>
      </p:sp>
    </p:spTree>
    <p:extLst>
      <p:ext uri="{BB962C8B-B14F-4D97-AF65-F5344CB8AC3E}">
        <p14:creationId xmlns:p14="http://schemas.microsoft.com/office/powerpoint/2010/main" val="33288828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710256" cy="954348"/>
          </a:xfrm>
        </p:spPr>
        <p:txBody>
          <a:bodyPr/>
          <a:lstStyle/>
          <a:p>
            <a:r>
              <a:rPr lang="en-US" dirty="0" smtClean="0"/>
              <a:t>Grant Program Recruitment Plan </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5</a:t>
            </a:fld>
            <a:endParaRPr lang="en-US" dirty="0"/>
          </a:p>
        </p:txBody>
      </p:sp>
      <p:sp>
        <p:nvSpPr>
          <p:cNvPr id="4" name="Content Placeholder 3"/>
          <p:cNvSpPr>
            <a:spLocks noGrp="1"/>
          </p:cNvSpPr>
          <p:nvPr>
            <p:ph sz="quarter" idx="10"/>
          </p:nvPr>
        </p:nvSpPr>
        <p:spPr/>
        <p:txBody>
          <a:bodyPr>
            <a:normAutofit/>
          </a:bodyPr>
          <a:lstStyle/>
          <a:p>
            <a:pPr lvl="0"/>
            <a:r>
              <a:rPr lang="en-US" sz="2000" dirty="0" smtClean="0"/>
              <a:t>Coordination </a:t>
            </a:r>
            <a:r>
              <a:rPr lang="en-US" sz="2000" dirty="0"/>
              <a:t>with MHHCWB, MHH, MHS and </a:t>
            </a:r>
            <a:r>
              <a:rPr lang="en-US" sz="2000" dirty="0" smtClean="0"/>
              <a:t>MHFH</a:t>
            </a:r>
          </a:p>
          <a:p>
            <a:r>
              <a:rPr lang="en-US" sz="2000" dirty="0"/>
              <a:t>5 HD Agency, Latino Marketing Team, </a:t>
            </a:r>
            <a:r>
              <a:rPr lang="en-US" sz="2000" dirty="0" err="1"/>
              <a:t>MassHire</a:t>
            </a:r>
            <a:r>
              <a:rPr lang="en-US" sz="2000" dirty="0"/>
              <a:t> Websites, resource rooms, libraries, workforce, partners, Cindy Gagnon at the MHHCC (marketing expert), shelters and work ready programs</a:t>
            </a:r>
            <a:r>
              <a:rPr lang="en-US" sz="2000" dirty="0">
                <a:solidFill>
                  <a:srgbClr val="FFFF00"/>
                </a:solidFill>
              </a:rPr>
              <a:t> </a:t>
            </a:r>
            <a:r>
              <a:rPr lang="en-US" sz="2000" dirty="0">
                <a:solidFill>
                  <a:srgbClr val="032B4A"/>
                </a:solidFill>
              </a:rPr>
              <a:t>and other social media </a:t>
            </a:r>
            <a:r>
              <a:rPr lang="en-US" sz="2000" dirty="0" smtClean="0">
                <a:solidFill>
                  <a:srgbClr val="032B4A"/>
                </a:solidFill>
              </a:rPr>
              <a:t>platforms</a:t>
            </a:r>
          </a:p>
          <a:p>
            <a:r>
              <a:rPr lang="en-US" sz="2000" dirty="0" smtClean="0">
                <a:solidFill>
                  <a:srgbClr val="032B4A"/>
                </a:solidFill>
              </a:rPr>
              <a:t>Youth Works Department </a:t>
            </a:r>
          </a:p>
          <a:p>
            <a:r>
              <a:rPr lang="en-US" sz="2000" dirty="0" smtClean="0">
                <a:solidFill>
                  <a:srgbClr val="032B4A"/>
                </a:solidFill>
              </a:rPr>
              <a:t>Training Institutions will also share opportunity with applicants </a:t>
            </a:r>
          </a:p>
          <a:p>
            <a:r>
              <a:rPr lang="en-US" sz="2000" dirty="0">
                <a:solidFill>
                  <a:srgbClr val="032B4A"/>
                </a:solidFill>
                <a:hlinkClick r:id="rId2"/>
              </a:rPr>
              <a:t>https://westernmasshealthcareers.org</a:t>
            </a:r>
            <a:r>
              <a:rPr lang="en-US" sz="2000" dirty="0" smtClean="0">
                <a:solidFill>
                  <a:srgbClr val="032B4A"/>
                </a:solidFill>
                <a:hlinkClick r:id="rId2"/>
              </a:rPr>
              <a:t>/</a:t>
            </a:r>
            <a:r>
              <a:rPr lang="en-US" sz="2000" dirty="0" smtClean="0">
                <a:solidFill>
                  <a:srgbClr val="032B4A"/>
                </a:solidFill>
              </a:rPr>
              <a:t> </a:t>
            </a:r>
            <a:endParaRPr lang="en-US" sz="2000" dirty="0">
              <a:solidFill>
                <a:srgbClr val="032B4A"/>
              </a:solidFill>
            </a:endParaRPr>
          </a:p>
          <a:p>
            <a:pPr marL="0" lvl="0" indent="0">
              <a:buNone/>
            </a:pPr>
            <a:endParaRPr lang="en-US"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205786">
            <a:off x="2436021" y="4925573"/>
            <a:ext cx="1319799" cy="1707975"/>
          </a:xfrm>
          <a:prstGeom prst="rect">
            <a:avLst/>
          </a:prstGeom>
        </p:spPr>
      </p:pic>
      <p:pic>
        <p:nvPicPr>
          <p:cNvPr id="6" name="Picture 5"/>
          <p:cNvPicPr>
            <a:picLocks noChangeAspect="1"/>
          </p:cNvPicPr>
          <p:nvPr/>
        </p:nvPicPr>
        <p:blipFill>
          <a:blip r:embed="rId4"/>
          <a:stretch>
            <a:fillRect/>
          </a:stretch>
        </p:blipFill>
        <p:spPr>
          <a:xfrm rot="2586369">
            <a:off x="6081100" y="4856800"/>
            <a:ext cx="1332429" cy="1787123"/>
          </a:xfrm>
          <a:prstGeom prst="rect">
            <a:avLst/>
          </a:prstGeom>
        </p:spPr>
      </p:pic>
      <p:sp>
        <p:nvSpPr>
          <p:cNvPr id="7" name="TextBox 6"/>
          <p:cNvSpPr txBox="1"/>
          <p:nvPr/>
        </p:nvSpPr>
        <p:spPr>
          <a:xfrm>
            <a:off x="541538" y="5237825"/>
            <a:ext cx="1500326" cy="369332"/>
          </a:xfrm>
          <a:prstGeom prst="rect">
            <a:avLst/>
          </a:prstGeom>
          <a:noFill/>
        </p:spPr>
        <p:txBody>
          <a:bodyPr wrap="square" rtlCol="0">
            <a:spAutoFit/>
          </a:bodyPr>
          <a:lstStyle/>
          <a:p>
            <a:pPr algn="ctr"/>
            <a:r>
              <a:rPr lang="en-US" dirty="0" smtClean="0">
                <a:hlinkClick r:id="rId5"/>
              </a:rPr>
              <a:t>Flyer</a:t>
            </a:r>
            <a:r>
              <a:rPr lang="en-US" dirty="0" smtClean="0"/>
              <a:t> </a:t>
            </a:r>
            <a:endParaRPr lang="en-US" dirty="0"/>
          </a:p>
        </p:txBody>
      </p:sp>
      <p:sp>
        <p:nvSpPr>
          <p:cNvPr id="9" name="TextBox 8"/>
          <p:cNvSpPr txBox="1"/>
          <p:nvPr/>
        </p:nvSpPr>
        <p:spPr>
          <a:xfrm>
            <a:off x="4312328" y="5239304"/>
            <a:ext cx="1500326" cy="646331"/>
          </a:xfrm>
          <a:prstGeom prst="rect">
            <a:avLst/>
          </a:prstGeom>
          <a:noFill/>
        </p:spPr>
        <p:txBody>
          <a:bodyPr wrap="square" rtlCol="0">
            <a:spAutoFit/>
          </a:bodyPr>
          <a:lstStyle/>
          <a:p>
            <a:pPr algn="ctr"/>
            <a:r>
              <a:rPr lang="en-US" dirty="0" smtClean="0">
                <a:hlinkClick r:id="rId6"/>
              </a:rPr>
              <a:t>Registration Form  </a:t>
            </a:r>
            <a:endParaRPr lang="en-US" dirty="0"/>
          </a:p>
        </p:txBody>
      </p:sp>
    </p:spTree>
    <p:extLst>
      <p:ext uri="{BB962C8B-B14F-4D97-AF65-F5344CB8AC3E}">
        <p14:creationId xmlns:p14="http://schemas.microsoft.com/office/powerpoint/2010/main" val="3105898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710256" cy="954348"/>
          </a:xfrm>
        </p:spPr>
        <p:txBody>
          <a:bodyPr/>
          <a:lstStyle/>
          <a:p>
            <a:r>
              <a:rPr lang="en-US" dirty="0" smtClean="0"/>
              <a:t>Training Institution Options </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6</a:t>
            </a:fld>
            <a:endParaRPr lang="en-US" dirty="0"/>
          </a:p>
        </p:txBody>
      </p:sp>
      <p:sp>
        <p:nvSpPr>
          <p:cNvPr id="4" name="Content Placeholder 3"/>
          <p:cNvSpPr>
            <a:spLocks noGrp="1"/>
          </p:cNvSpPr>
          <p:nvPr>
            <p:ph sz="quarter" idx="10"/>
          </p:nvPr>
        </p:nvSpPr>
        <p:spPr/>
        <p:txBody>
          <a:bodyPr>
            <a:normAutofit fontScale="70000" lnSpcReduction="20000"/>
          </a:bodyPr>
          <a:lstStyle/>
          <a:p>
            <a:r>
              <a:rPr lang="en-US" dirty="0" smtClean="0">
                <a:solidFill>
                  <a:srgbClr val="0070C0"/>
                </a:solidFill>
              </a:rPr>
              <a:t>(NCTI) </a:t>
            </a:r>
            <a:r>
              <a:rPr lang="en-US" dirty="0" smtClean="0"/>
              <a:t>* American Medical Response (AMR) affiliate</a:t>
            </a:r>
          </a:p>
          <a:p>
            <a:pPr lvl="1"/>
            <a:r>
              <a:rPr lang="en-US" dirty="0">
                <a:solidFill>
                  <a:srgbClr val="032B4A"/>
                </a:solidFill>
              </a:rPr>
              <a:t>Session Dates: January 23, 2024 – April 16, 2023</a:t>
            </a:r>
          </a:p>
          <a:p>
            <a:pPr lvl="1"/>
            <a:r>
              <a:rPr lang="en-US" dirty="0">
                <a:solidFill>
                  <a:srgbClr val="032B4A"/>
                </a:solidFill>
              </a:rPr>
              <a:t>Evening Session: Classes meet Tuesday &amp; Thursday 6pm – 10 pm; Saturdays from 9 AM – 5:30 </a:t>
            </a:r>
            <a:r>
              <a:rPr lang="en-US" dirty="0" smtClean="0">
                <a:solidFill>
                  <a:srgbClr val="032B4A"/>
                </a:solidFill>
              </a:rPr>
              <a:t>PM</a:t>
            </a:r>
            <a:endParaRPr lang="en-US" dirty="0">
              <a:solidFill>
                <a:srgbClr val="032B4A"/>
              </a:solidFill>
            </a:endParaRPr>
          </a:p>
          <a:p>
            <a:r>
              <a:rPr lang="en-US" dirty="0" smtClean="0">
                <a:solidFill>
                  <a:srgbClr val="0070C0"/>
                </a:solidFill>
              </a:rPr>
              <a:t>EMT Academy (EMTA) </a:t>
            </a:r>
            <a:r>
              <a:rPr lang="en-US" dirty="0" smtClean="0"/>
              <a:t>* National Ambulance affiliate</a:t>
            </a:r>
          </a:p>
          <a:p>
            <a:pPr lvl="1"/>
            <a:r>
              <a:rPr lang="en-US" dirty="0" smtClean="0">
                <a:solidFill>
                  <a:srgbClr val="032B4A"/>
                </a:solidFill>
              </a:rPr>
              <a:t>View Session Dates and Times via Webpage</a:t>
            </a:r>
          </a:p>
          <a:p>
            <a:pPr lvl="1"/>
            <a:r>
              <a:rPr lang="en-US" dirty="0" smtClean="0">
                <a:solidFill>
                  <a:srgbClr val="032B4A"/>
                </a:solidFill>
                <a:hlinkClick r:id="rId2"/>
              </a:rPr>
              <a:t>https://emtacademy.org/index.php/apply-for-emt-program/</a:t>
            </a:r>
            <a:r>
              <a:rPr lang="en-US" dirty="0" smtClean="0">
                <a:solidFill>
                  <a:srgbClr val="032B4A"/>
                </a:solidFill>
              </a:rPr>
              <a:t> </a:t>
            </a:r>
          </a:p>
          <a:p>
            <a:r>
              <a:rPr lang="en-US" dirty="0" smtClean="0">
                <a:solidFill>
                  <a:srgbClr val="0070C0"/>
                </a:solidFill>
              </a:rPr>
              <a:t>Greenfield Community College (GCC)</a:t>
            </a:r>
          </a:p>
          <a:p>
            <a:pPr lvl="1"/>
            <a:r>
              <a:rPr lang="en-US" dirty="0" smtClean="0">
                <a:solidFill>
                  <a:srgbClr val="032B4A"/>
                </a:solidFill>
              </a:rPr>
              <a:t>View Session Dates and Times via Webpage</a:t>
            </a:r>
          </a:p>
          <a:p>
            <a:pPr lvl="1"/>
            <a:r>
              <a:rPr lang="en-US" dirty="0">
                <a:solidFill>
                  <a:srgbClr val="032B4A"/>
                </a:solidFill>
                <a:hlinkClick r:id="rId3"/>
              </a:rPr>
              <a:t>https://www.gcc.mass.edu/ems/emt</a:t>
            </a:r>
            <a:r>
              <a:rPr lang="en-US" dirty="0" smtClean="0">
                <a:solidFill>
                  <a:srgbClr val="032B4A"/>
                </a:solidFill>
                <a:hlinkClick r:id="rId3"/>
              </a:rPr>
              <a:t>/</a:t>
            </a:r>
            <a:r>
              <a:rPr lang="en-US" dirty="0" smtClean="0">
                <a:solidFill>
                  <a:srgbClr val="032B4A"/>
                </a:solidFill>
              </a:rPr>
              <a:t>  </a:t>
            </a:r>
            <a:endParaRPr lang="en-US" dirty="0" smtClean="0">
              <a:solidFill>
                <a:srgbClr val="0070C0"/>
              </a:solidFill>
            </a:endParaRPr>
          </a:p>
          <a:p>
            <a:r>
              <a:rPr lang="en-US" dirty="0" smtClean="0">
                <a:solidFill>
                  <a:srgbClr val="0070C0"/>
                </a:solidFill>
              </a:rPr>
              <a:t>Springfield Technical Community College (STCC)</a:t>
            </a:r>
          </a:p>
          <a:p>
            <a:pPr lvl="1"/>
            <a:r>
              <a:rPr lang="en-US" dirty="0" smtClean="0">
                <a:solidFill>
                  <a:srgbClr val="032B4A"/>
                </a:solidFill>
              </a:rPr>
              <a:t>View </a:t>
            </a:r>
            <a:r>
              <a:rPr lang="en-US" dirty="0">
                <a:solidFill>
                  <a:srgbClr val="032B4A"/>
                </a:solidFill>
              </a:rPr>
              <a:t>Session Dates and Times via Webpage</a:t>
            </a:r>
          </a:p>
          <a:p>
            <a:pPr lvl="1"/>
            <a:r>
              <a:rPr lang="en-US" dirty="0">
                <a:solidFill>
                  <a:srgbClr val="032B4A"/>
                </a:solidFill>
                <a:hlinkClick r:id="rId4"/>
              </a:rPr>
              <a:t>https://www.stcc.edu/wdc/descriptions/wemt-001-emergency-medical-technician-emt</a:t>
            </a:r>
            <a:r>
              <a:rPr lang="en-US" dirty="0" smtClean="0">
                <a:solidFill>
                  <a:srgbClr val="032B4A"/>
                </a:solidFill>
                <a:hlinkClick r:id="rId4"/>
              </a:rPr>
              <a:t>/</a:t>
            </a:r>
            <a:r>
              <a:rPr lang="en-US" dirty="0" smtClean="0">
                <a:solidFill>
                  <a:srgbClr val="032B4A"/>
                </a:solidFill>
              </a:rPr>
              <a:t> </a:t>
            </a:r>
            <a:endParaRPr lang="en-US" dirty="0">
              <a:solidFill>
                <a:srgbClr val="0070C0"/>
              </a:solidFill>
            </a:endParaRPr>
          </a:p>
        </p:txBody>
      </p:sp>
    </p:spTree>
    <p:extLst>
      <p:ext uri="{BB962C8B-B14F-4D97-AF65-F5344CB8AC3E}">
        <p14:creationId xmlns:p14="http://schemas.microsoft.com/office/powerpoint/2010/main" val="90413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pPr algn="ctr"/>
            <a:r>
              <a:rPr lang="en-US" dirty="0" smtClean="0"/>
              <a:t>Training Program Eligibility: </a:t>
            </a:r>
            <a:br>
              <a:rPr lang="en-US" dirty="0" smtClean="0"/>
            </a:br>
            <a:r>
              <a:rPr lang="en-US" dirty="0" smtClean="0">
                <a:solidFill>
                  <a:schemeClr val="accent3"/>
                </a:solidFill>
              </a:rPr>
              <a:t>NCTI </a:t>
            </a:r>
            <a:endParaRPr lang="en-US" dirty="0">
              <a:solidFill>
                <a:schemeClr val="accent3"/>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325789"/>
            <a:ext cx="8229600" cy="4916299"/>
          </a:xfrm>
        </p:spPr>
        <p:txBody>
          <a:bodyPr>
            <a:normAutofit fontScale="62500" lnSpcReduction="20000"/>
          </a:bodyPr>
          <a:lstStyle/>
          <a:p>
            <a:pPr>
              <a:buFont typeface="Wingdings" panose="05000000000000000000" pitchFamily="2" charset="2"/>
              <a:buChar char="§"/>
            </a:pPr>
            <a:r>
              <a:rPr lang="en-US" dirty="0"/>
              <a:t>Unemployed or Underemployed (working only part-time) </a:t>
            </a:r>
          </a:p>
          <a:p>
            <a:pPr>
              <a:buFont typeface="Wingdings" panose="05000000000000000000" pitchFamily="2" charset="2"/>
              <a:buChar char="§"/>
            </a:pPr>
            <a:r>
              <a:rPr lang="en-US" dirty="0"/>
              <a:t>High School Diploma or equivalent </a:t>
            </a:r>
          </a:p>
          <a:p>
            <a:pPr>
              <a:buFont typeface="Wingdings" panose="05000000000000000000" pitchFamily="2" charset="2"/>
              <a:buChar char="§"/>
            </a:pPr>
            <a:r>
              <a:rPr lang="en-US" dirty="0"/>
              <a:t>Legally able to work in the U.S. </a:t>
            </a:r>
          </a:p>
          <a:p>
            <a:pPr>
              <a:buFont typeface="Wingdings" panose="05000000000000000000" pitchFamily="2" charset="2"/>
              <a:buChar char="§"/>
            </a:pPr>
            <a:r>
              <a:rPr lang="en-US" dirty="0" smtClean="0"/>
              <a:t>NCTI </a:t>
            </a:r>
            <a:r>
              <a:rPr lang="en-US" dirty="0"/>
              <a:t>will interview and assess each candidate before they are selected for the EMT program It is important for the student's success as an EMT student that they are ready for this class. </a:t>
            </a:r>
            <a:endParaRPr lang="en-US" dirty="0" smtClean="0"/>
          </a:p>
          <a:p>
            <a:pPr lvl="0">
              <a:buFont typeface="Wingdings" panose="05000000000000000000" pitchFamily="2" charset="2"/>
              <a:buChar char="§"/>
            </a:pPr>
            <a:r>
              <a:rPr lang="en-US" dirty="0" smtClean="0"/>
              <a:t>Each </a:t>
            </a:r>
            <a:r>
              <a:rPr lang="en-US" dirty="0"/>
              <a:t>candidate takes an EMT Assessment test. The topics they are asked questions about are A&amp;P, basic math, biology and </a:t>
            </a:r>
            <a:r>
              <a:rPr lang="en-US" dirty="0" smtClean="0"/>
              <a:t>self-assessment/personality </a:t>
            </a:r>
            <a:r>
              <a:rPr lang="en-US" dirty="0"/>
              <a:t>questions.  This assessment gives us a good idea of who is prepared to be successful in the program based on a minimum score. </a:t>
            </a:r>
            <a:r>
              <a:rPr lang="en-US" dirty="0" smtClean="0"/>
              <a:t>Pass </a:t>
            </a:r>
            <a:r>
              <a:rPr lang="en-US" dirty="0"/>
              <a:t>a CORI/SORI </a:t>
            </a:r>
            <a:r>
              <a:rPr lang="en-US" dirty="0" smtClean="0"/>
              <a:t>test</a:t>
            </a:r>
            <a:endParaRPr lang="en-US" dirty="0" smtClean="0"/>
          </a:p>
          <a:p>
            <a:pPr>
              <a:buFont typeface="Wingdings" panose="05000000000000000000" pitchFamily="2" charset="2"/>
              <a:buChar char="§"/>
            </a:pPr>
            <a:r>
              <a:rPr lang="en-US" dirty="0"/>
              <a:t>Immunization records including COVID vaccine</a:t>
            </a:r>
          </a:p>
          <a:p>
            <a:pPr>
              <a:buFont typeface="Wingdings" panose="05000000000000000000" pitchFamily="2" charset="2"/>
              <a:buChar char="§"/>
            </a:pPr>
            <a:r>
              <a:rPr lang="en-US" dirty="0" smtClean="0"/>
              <a:t>Pass </a:t>
            </a:r>
            <a:r>
              <a:rPr lang="en-US" dirty="0"/>
              <a:t>a drug test which includes </a:t>
            </a:r>
            <a:r>
              <a:rPr lang="en-US" dirty="0" smtClean="0"/>
              <a:t>Marijuana </a:t>
            </a:r>
            <a:endParaRPr lang="en-US" dirty="0"/>
          </a:p>
          <a:p>
            <a:pPr>
              <a:buFont typeface="Wingdings" panose="05000000000000000000" pitchFamily="2" charset="2"/>
              <a:buChar char="§"/>
            </a:pPr>
            <a:r>
              <a:rPr lang="en-US" dirty="0" smtClean="0"/>
              <a:t>Physically </a:t>
            </a:r>
            <a:r>
              <a:rPr lang="en-US" dirty="0"/>
              <a:t>agile </a:t>
            </a:r>
            <a:endParaRPr lang="en-US" dirty="0" smtClean="0"/>
          </a:p>
          <a:p>
            <a:pPr>
              <a:buFont typeface="Wingdings" panose="05000000000000000000" pitchFamily="2" charset="2"/>
              <a:buChar char="§"/>
            </a:pPr>
            <a:r>
              <a:rPr lang="en-US" dirty="0" smtClean="0"/>
              <a:t>Clean </a:t>
            </a:r>
            <a:r>
              <a:rPr lang="en-US" dirty="0"/>
              <a:t>driving record </a:t>
            </a:r>
            <a:r>
              <a:rPr lang="en-US" i="1" dirty="0"/>
              <a:t>(must have a valid drivers license with 3 or less infractions in a 3 year period and/or no DUI/OUI in the past 7 </a:t>
            </a:r>
            <a:r>
              <a:rPr lang="en-US" i="1" dirty="0" smtClean="0"/>
              <a:t>years) </a:t>
            </a:r>
          </a:p>
        </p:txBody>
      </p:sp>
      <p:pic>
        <p:nvPicPr>
          <p:cNvPr id="6" name="Picture 5"/>
          <p:cNvPicPr>
            <a:picLocks noChangeAspect="1"/>
          </p:cNvPicPr>
          <p:nvPr/>
        </p:nvPicPr>
        <p:blipFill>
          <a:blip r:embed="rId2"/>
          <a:stretch>
            <a:fillRect/>
          </a:stretch>
        </p:blipFill>
        <p:spPr>
          <a:xfrm>
            <a:off x="7541210" y="0"/>
            <a:ext cx="1602790" cy="1209876"/>
          </a:xfrm>
          <a:prstGeom prst="rect">
            <a:avLst/>
          </a:prstGeom>
        </p:spPr>
      </p:pic>
    </p:spTree>
    <p:extLst>
      <p:ext uri="{BB962C8B-B14F-4D97-AF65-F5344CB8AC3E}">
        <p14:creationId xmlns:p14="http://schemas.microsoft.com/office/powerpoint/2010/main" val="398706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pPr algn="ctr"/>
            <a:r>
              <a:rPr lang="en-US" dirty="0" smtClean="0"/>
              <a:t>Training Program Eligibility: </a:t>
            </a:r>
            <a:br>
              <a:rPr lang="en-US" dirty="0" smtClean="0"/>
            </a:br>
            <a:r>
              <a:rPr lang="en-US" b="1" dirty="0">
                <a:solidFill>
                  <a:srgbClr val="27C19F"/>
                </a:solidFill>
              </a:rPr>
              <a:t>EMT Academy</a:t>
            </a:r>
            <a:endParaRPr lang="en-US" dirty="0">
              <a:solidFill>
                <a:schemeClr val="accent4"/>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325789"/>
            <a:ext cx="8229600" cy="4916299"/>
          </a:xfrm>
        </p:spPr>
        <p:txBody>
          <a:bodyPr>
            <a:normAutofit fontScale="62500" lnSpcReduction="20000"/>
          </a:bodyPr>
          <a:lstStyle/>
          <a:p>
            <a:pPr>
              <a:buFont typeface="Wingdings" panose="05000000000000000000" pitchFamily="2" charset="2"/>
              <a:buChar char="§"/>
            </a:pPr>
            <a:r>
              <a:rPr lang="en-US" dirty="0"/>
              <a:t>Unemployed or Underemployed (working only part-time) </a:t>
            </a:r>
          </a:p>
          <a:p>
            <a:pPr>
              <a:buFont typeface="Wingdings" panose="05000000000000000000" pitchFamily="2" charset="2"/>
              <a:buChar char="§"/>
            </a:pPr>
            <a:r>
              <a:rPr lang="en-US" dirty="0"/>
              <a:t>High School Diploma or equivalent </a:t>
            </a:r>
          </a:p>
          <a:p>
            <a:pPr>
              <a:buFont typeface="Wingdings" panose="05000000000000000000" pitchFamily="2" charset="2"/>
              <a:buChar char="§"/>
            </a:pPr>
            <a:r>
              <a:rPr lang="en-US" dirty="0"/>
              <a:t>Legally able to work in the U.S. </a:t>
            </a:r>
          </a:p>
          <a:p>
            <a:pPr>
              <a:buFont typeface="Wingdings" panose="05000000000000000000" pitchFamily="2" charset="2"/>
              <a:buChar char="§"/>
            </a:pPr>
            <a:r>
              <a:rPr lang="en-US" dirty="0"/>
              <a:t>Pass a CORI/SORI test </a:t>
            </a:r>
            <a:r>
              <a:rPr lang="en-US" b="1" i="1" dirty="0"/>
              <a:t>(National Ambulance conducts the CORI/SORI, </a:t>
            </a:r>
            <a:r>
              <a:rPr lang="en-US" b="1" dirty="0">
                <a:solidFill>
                  <a:srgbClr val="032B4A"/>
                </a:solidFill>
              </a:rPr>
              <a:t>drug test after the 1</a:t>
            </a:r>
            <a:r>
              <a:rPr lang="en-US" b="1" baseline="30000" dirty="0">
                <a:solidFill>
                  <a:srgbClr val="032B4A"/>
                </a:solidFill>
              </a:rPr>
              <a:t>st</a:t>
            </a:r>
            <a:r>
              <a:rPr lang="en-US" b="1" dirty="0">
                <a:solidFill>
                  <a:srgbClr val="032B4A"/>
                </a:solidFill>
              </a:rPr>
              <a:t> day of class) </a:t>
            </a:r>
          </a:p>
          <a:p>
            <a:pPr>
              <a:buFont typeface="Wingdings" panose="05000000000000000000" pitchFamily="2" charset="2"/>
              <a:buChar char="§"/>
            </a:pPr>
            <a:r>
              <a:rPr lang="en-US" dirty="0"/>
              <a:t>Immunization records including COVID vaccine </a:t>
            </a:r>
            <a:r>
              <a:rPr lang="en-US" u="sng" dirty="0"/>
              <a:t>(can decline COVID and Flu Vaccine) </a:t>
            </a:r>
          </a:p>
          <a:p>
            <a:pPr>
              <a:buFont typeface="Wingdings" panose="05000000000000000000" pitchFamily="2" charset="2"/>
              <a:buChar char="§"/>
            </a:pPr>
            <a:r>
              <a:rPr lang="en-US" dirty="0"/>
              <a:t>Pass a drug test which includes Marijuana </a:t>
            </a:r>
          </a:p>
          <a:p>
            <a:pPr>
              <a:buFont typeface="Wingdings" panose="05000000000000000000" pitchFamily="2" charset="2"/>
              <a:buChar char="§"/>
            </a:pPr>
            <a:r>
              <a:rPr lang="en-US" dirty="0"/>
              <a:t>Physically agile (completed upon employment) </a:t>
            </a:r>
          </a:p>
          <a:p>
            <a:pPr>
              <a:buFont typeface="Wingdings" panose="05000000000000000000" pitchFamily="2" charset="2"/>
              <a:buChar char="§"/>
            </a:pPr>
            <a:r>
              <a:rPr lang="en-US" dirty="0"/>
              <a:t>Clean driving record </a:t>
            </a:r>
            <a:r>
              <a:rPr lang="en-US" i="1" dirty="0"/>
              <a:t>(must have a valid drivers license with 3 or less infractions in a 3 year period and/or no DUI/OUI in the past 7 years) </a:t>
            </a:r>
            <a:r>
              <a:rPr lang="en-US" b="1" i="1" dirty="0">
                <a:solidFill>
                  <a:srgbClr val="032B4A"/>
                </a:solidFill>
              </a:rPr>
              <a:t>(National Ambulance conducts the after the 1st day of class) </a:t>
            </a:r>
          </a:p>
          <a:p>
            <a:pPr>
              <a:buFont typeface="Wingdings" panose="05000000000000000000" pitchFamily="2" charset="2"/>
              <a:buChar char="§"/>
            </a:pPr>
            <a:r>
              <a:rPr lang="en-US" b="1" i="1" dirty="0">
                <a:solidFill>
                  <a:srgbClr val="032B4A"/>
                </a:solidFill>
              </a:rPr>
              <a:t>Stay and complete paperwork after orientation </a:t>
            </a:r>
          </a:p>
          <a:p>
            <a:pPr>
              <a:buFont typeface="Wingdings" panose="05000000000000000000" pitchFamily="2" charset="2"/>
              <a:buChar char="§"/>
            </a:pPr>
            <a:r>
              <a:rPr lang="en-US" dirty="0" err="1"/>
              <a:t>WorkKeys</a:t>
            </a:r>
            <a:r>
              <a:rPr lang="en-US" dirty="0"/>
              <a:t> Assessment </a:t>
            </a:r>
            <a:endParaRPr lang="en-US" b="1" i="1" dirty="0">
              <a:solidFill>
                <a:srgbClr val="032B4A"/>
              </a:solidFill>
            </a:endParaRPr>
          </a:p>
        </p:txBody>
      </p:sp>
      <p:pic>
        <p:nvPicPr>
          <p:cNvPr id="6" name="Picture 5"/>
          <p:cNvPicPr>
            <a:picLocks noChangeAspect="1"/>
          </p:cNvPicPr>
          <p:nvPr/>
        </p:nvPicPr>
        <p:blipFill>
          <a:blip r:embed="rId2"/>
          <a:stretch>
            <a:fillRect/>
          </a:stretch>
        </p:blipFill>
        <p:spPr>
          <a:xfrm>
            <a:off x="6934512" y="23700"/>
            <a:ext cx="2111110" cy="1186175"/>
          </a:xfrm>
          <a:prstGeom prst="rect">
            <a:avLst/>
          </a:prstGeom>
        </p:spPr>
      </p:pic>
    </p:spTree>
    <p:extLst>
      <p:ext uri="{BB962C8B-B14F-4D97-AF65-F5344CB8AC3E}">
        <p14:creationId xmlns:p14="http://schemas.microsoft.com/office/powerpoint/2010/main" val="451667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pPr algn="ctr"/>
            <a:r>
              <a:rPr lang="en-US" dirty="0" smtClean="0"/>
              <a:t>Training Program Eligibility: </a:t>
            </a:r>
            <a:br>
              <a:rPr lang="en-US" dirty="0" smtClean="0"/>
            </a:br>
            <a:r>
              <a:rPr lang="en-US" dirty="0" smtClean="0">
                <a:solidFill>
                  <a:schemeClr val="accent2">
                    <a:lumMod val="75000"/>
                  </a:schemeClr>
                </a:solidFill>
              </a:rPr>
              <a:t>Greenfield Community College </a:t>
            </a:r>
            <a:endParaRPr lang="en-US" dirty="0">
              <a:solidFill>
                <a:schemeClr val="accent2">
                  <a:lumMod val="75000"/>
                </a:schemeClr>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325789"/>
            <a:ext cx="8229600" cy="4916299"/>
          </a:xfrm>
        </p:spPr>
        <p:txBody>
          <a:bodyPr>
            <a:normAutofit/>
          </a:bodyPr>
          <a:lstStyle/>
          <a:p>
            <a:pPr>
              <a:buFont typeface="Wingdings" panose="05000000000000000000" pitchFamily="2" charset="2"/>
              <a:buChar char="§"/>
            </a:pPr>
            <a:r>
              <a:rPr lang="en-US" dirty="0" smtClean="0"/>
              <a:t>Pass </a:t>
            </a:r>
            <a:r>
              <a:rPr lang="en-US" dirty="0"/>
              <a:t>a CORI/SORI test </a:t>
            </a:r>
          </a:p>
          <a:p>
            <a:pPr>
              <a:buFont typeface="Wingdings" panose="05000000000000000000" pitchFamily="2" charset="2"/>
              <a:buChar char="§"/>
            </a:pPr>
            <a:r>
              <a:rPr lang="en-US" dirty="0" smtClean="0"/>
              <a:t>Pass </a:t>
            </a:r>
            <a:r>
              <a:rPr lang="en-US" dirty="0"/>
              <a:t>a drug test which includes </a:t>
            </a:r>
            <a:r>
              <a:rPr lang="en-US" dirty="0" smtClean="0"/>
              <a:t>Marijuana </a:t>
            </a:r>
          </a:p>
          <a:p>
            <a:pPr>
              <a:buFont typeface="Wingdings" panose="05000000000000000000" pitchFamily="2" charset="2"/>
              <a:buChar char="§"/>
            </a:pPr>
            <a:r>
              <a:rPr lang="en-US" dirty="0" smtClean="0"/>
              <a:t>Data facts for drug infractions</a:t>
            </a:r>
            <a:endParaRPr lang="en-US" dirty="0"/>
          </a:p>
          <a:p>
            <a:pPr>
              <a:buFont typeface="Wingdings" panose="05000000000000000000" pitchFamily="2" charset="2"/>
              <a:buChar char="§"/>
            </a:pPr>
            <a:r>
              <a:rPr lang="en-US" dirty="0" smtClean="0"/>
              <a:t>Physically </a:t>
            </a:r>
            <a:r>
              <a:rPr lang="en-US" dirty="0"/>
              <a:t>agile </a:t>
            </a:r>
            <a:endParaRPr lang="en-US" dirty="0" smtClean="0"/>
          </a:p>
          <a:p>
            <a:pPr>
              <a:buFont typeface="Wingdings" panose="05000000000000000000" pitchFamily="2" charset="2"/>
              <a:buChar char="§"/>
            </a:pPr>
            <a:r>
              <a:rPr lang="en-US" dirty="0" smtClean="0"/>
              <a:t>Clean </a:t>
            </a:r>
            <a:r>
              <a:rPr lang="en-US" dirty="0"/>
              <a:t>driving record </a:t>
            </a:r>
            <a:r>
              <a:rPr lang="en-US" i="1" dirty="0"/>
              <a:t>(must have a valid drivers license with 3 or less infractions in a 3 year period and/or no DUI/OUI in the past 7 </a:t>
            </a:r>
            <a:r>
              <a:rPr lang="en-US" i="1" dirty="0" smtClean="0"/>
              <a:t>years) </a:t>
            </a:r>
          </a:p>
        </p:txBody>
      </p:sp>
      <p:pic>
        <p:nvPicPr>
          <p:cNvPr id="6" name="Picture 5"/>
          <p:cNvPicPr>
            <a:picLocks noChangeAspect="1"/>
          </p:cNvPicPr>
          <p:nvPr/>
        </p:nvPicPr>
        <p:blipFill>
          <a:blip r:embed="rId2"/>
          <a:stretch>
            <a:fillRect/>
          </a:stretch>
        </p:blipFill>
        <p:spPr>
          <a:xfrm>
            <a:off x="6934512" y="23700"/>
            <a:ext cx="2111110" cy="1186175"/>
          </a:xfrm>
          <a:prstGeom prst="rect">
            <a:avLst/>
          </a:prstGeom>
        </p:spPr>
      </p:pic>
    </p:spTree>
    <p:extLst>
      <p:ext uri="{BB962C8B-B14F-4D97-AF65-F5344CB8AC3E}">
        <p14:creationId xmlns:p14="http://schemas.microsoft.com/office/powerpoint/2010/main" val="2726100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pPr algn="ctr"/>
            <a:r>
              <a:rPr lang="en-US" sz="3200" dirty="0" smtClean="0"/>
              <a:t>Training Program Eligibility: </a:t>
            </a:r>
            <a:br>
              <a:rPr lang="en-US" sz="3200" dirty="0" smtClean="0"/>
            </a:br>
            <a:r>
              <a:rPr lang="en-US" sz="3200" dirty="0" smtClean="0">
                <a:solidFill>
                  <a:schemeClr val="bg2">
                    <a:lumMod val="60000"/>
                    <a:lumOff val="40000"/>
                  </a:schemeClr>
                </a:solidFill>
              </a:rPr>
              <a:t>Springfield Technical Community </a:t>
            </a:r>
            <a:r>
              <a:rPr lang="en-US" sz="3200" dirty="0" smtClean="0">
                <a:solidFill>
                  <a:schemeClr val="bg2">
                    <a:lumMod val="60000"/>
                    <a:lumOff val="40000"/>
                  </a:schemeClr>
                </a:solidFill>
              </a:rPr>
              <a:t>College</a:t>
            </a:r>
            <a:br>
              <a:rPr lang="en-US" sz="3200" dirty="0" smtClean="0">
                <a:solidFill>
                  <a:schemeClr val="bg2">
                    <a:lumMod val="60000"/>
                    <a:lumOff val="40000"/>
                  </a:schemeClr>
                </a:solidFill>
              </a:rPr>
            </a:br>
            <a:r>
              <a:rPr lang="en-US" sz="2000" dirty="0" smtClean="0">
                <a:solidFill>
                  <a:srgbClr val="FFFF00"/>
                </a:solidFill>
              </a:rPr>
              <a:t>This is a Hybrid course (online learning with in person labs)</a:t>
            </a:r>
            <a:endParaRPr lang="en-US" sz="2000" dirty="0">
              <a:solidFill>
                <a:srgbClr val="FFFF00"/>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325789"/>
            <a:ext cx="8229600" cy="4916299"/>
          </a:xfrm>
        </p:spPr>
        <p:txBody>
          <a:bodyPr>
            <a:normAutofit fontScale="62500" lnSpcReduction="20000"/>
          </a:bodyPr>
          <a:lstStyle/>
          <a:p>
            <a:pPr>
              <a:buFont typeface="Wingdings" panose="05000000000000000000" pitchFamily="2" charset="2"/>
              <a:buChar char="§"/>
            </a:pPr>
            <a:r>
              <a:rPr lang="en-US" sz="2000" dirty="0" smtClean="0"/>
              <a:t>At </a:t>
            </a:r>
            <a:r>
              <a:rPr lang="en-US" sz="2000" dirty="0"/>
              <a:t>least 18 years of age within 3 weeks of the class start date.</a:t>
            </a:r>
            <a:endParaRPr lang="en-US" sz="2000" dirty="0" smtClean="0"/>
          </a:p>
          <a:p>
            <a:pPr>
              <a:buFont typeface="Wingdings" panose="05000000000000000000" pitchFamily="2" charset="2"/>
              <a:buChar char="§"/>
            </a:pPr>
            <a:r>
              <a:rPr lang="en-US" sz="2100" dirty="0"/>
              <a:t>Students must have a valid email and regular access to a computer</a:t>
            </a:r>
          </a:p>
          <a:p>
            <a:pPr lvl="0">
              <a:buFont typeface="Wingdings" panose="05000000000000000000" pitchFamily="2" charset="2"/>
              <a:buChar char="§"/>
            </a:pPr>
            <a:r>
              <a:rPr lang="en-US" sz="2200" dirty="0">
                <a:solidFill>
                  <a:srgbClr val="032B4A"/>
                </a:solidFill>
              </a:rPr>
              <a:t>Unemployed or Underemployed (working only part-time) </a:t>
            </a:r>
          </a:p>
          <a:p>
            <a:pPr lvl="0">
              <a:buFont typeface="Wingdings" panose="05000000000000000000" pitchFamily="2" charset="2"/>
              <a:buChar char="§"/>
            </a:pPr>
            <a:r>
              <a:rPr lang="en-US" sz="2200" dirty="0">
                <a:solidFill>
                  <a:srgbClr val="032B4A"/>
                </a:solidFill>
              </a:rPr>
              <a:t>Legally able to work in the U.S. </a:t>
            </a:r>
          </a:p>
          <a:p>
            <a:pPr lvl="0">
              <a:buFont typeface="Wingdings" panose="05000000000000000000" pitchFamily="2" charset="2"/>
              <a:buChar char="§"/>
            </a:pPr>
            <a:r>
              <a:rPr lang="en-US" sz="2200" dirty="0">
                <a:solidFill>
                  <a:srgbClr val="032B4A"/>
                </a:solidFill>
              </a:rPr>
              <a:t>Physically agile </a:t>
            </a:r>
            <a:endParaRPr lang="en-US" sz="2200" dirty="0" smtClean="0">
              <a:solidFill>
                <a:srgbClr val="032B4A"/>
              </a:solidFill>
            </a:endParaRPr>
          </a:p>
          <a:p>
            <a:pPr lvl="0">
              <a:buFont typeface="Wingdings" panose="05000000000000000000" pitchFamily="2" charset="2"/>
              <a:buChar char="§"/>
            </a:pPr>
            <a:r>
              <a:rPr lang="en-US" sz="2200" dirty="0" smtClean="0">
                <a:solidFill>
                  <a:srgbClr val="032B4A"/>
                </a:solidFill>
              </a:rPr>
              <a:t>Career </a:t>
            </a:r>
            <a:r>
              <a:rPr lang="en-US" sz="2200" dirty="0">
                <a:solidFill>
                  <a:srgbClr val="032B4A"/>
                </a:solidFill>
              </a:rPr>
              <a:t>center would share a copy of the </a:t>
            </a:r>
            <a:r>
              <a:rPr lang="en-US" sz="2200" dirty="0" err="1">
                <a:solidFill>
                  <a:srgbClr val="032B4A"/>
                </a:solidFill>
              </a:rPr>
              <a:t>WorkKeys</a:t>
            </a:r>
            <a:r>
              <a:rPr lang="en-US" sz="2200" dirty="0">
                <a:solidFill>
                  <a:srgbClr val="032B4A"/>
                </a:solidFill>
              </a:rPr>
              <a:t> Assessment </a:t>
            </a:r>
            <a:r>
              <a:rPr lang="en-US" sz="2200" dirty="0" smtClean="0">
                <a:solidFill>
                  <a:srgbClr val="032B4A"/>
                </a:solidFill>
              </a:rPr>
              <a:t>with STCC</a:t>
            </a:r>
            <a:endParaRPr lang="en-US" sz="2200" dirty="0">
              <a:solidFill>
                <a:srgbClr val="032B4A"/>
              </a:solidFill>
            </a:endParaRPr>
          </a:p>
          <a:p>
            <a:pPr marL="0" lvl="0" indent="0">
              <a:buNone/>
            </a:pPr>
            <a:r>
              <a:rPr lang="en-US" sz="2200" b="1" u="sng" dirty="0">
                <a:solidFill>
                  <a:srgbClr val="AF48B7"/>
                </a:solidFill>
              </a:rPr>
              <a:t>Not required for training but might be necessary for employment </a:t>
            </a:r>
          </a:p>
          <a:p>
            <a:pPr lvl="0">
              <a:buFont typeface="Wingdings" panose="05000000000000000000" pitchFamily="2" charset="2"/>
              <a:buChar char="§"/>
            </a:pPr>
            <a:r>
              <a:rPr lang="en-US" sz="2200" dirty="0">
                <a:solidFill>
                  <a:srgbClr val="032B4A"/>
                </a:solidFill>
              </a:rPr>
              <a:t>High School Diploma or equivalent </a:t>
            </a:r>
          </a:p>
          <a:p>
            <a:pPr lvl="0">
              <a:buFont typeface="Wingdings" panose="05000000000000000000" pitchFamily="2" charset="2"/>
              <a:buChar char="§"/>
            </a:pPr>
            <a:r>
              <a:rPr lang="en-US" sz="2200" dirty="0">
                <a:solidFill>
                  <a:srgbClr val="032B4A"/>
                </a:solidFill>
              </a:rPr>
              <a:t>Pass a CORI/SORI test </a:t>
            </a:r>
          </a:p>
          <a:p>
            <a:pPr lvl="0">
              <a:buFont typeface="Wingdings" panose="05000000000000000000" pitchFamily="2" charset="2"/>
              <a:buChar char="§"/>
            </a:pPr>
            <a:r>
              <a:rPr lang="en-US" sz="2200" dirty="0">
                <a:solidFill>
                  <a:srgbClr val="032B4A"/>
                </a:solidFill>
              </a:rPr>
              <a:t>Immunization records including COVID vaccine</a:t>
            </a:r>
          </a:p>
          <a:p>
            <a:pPr lvl="0">
              <a:buFont typeface="Wingdings" panose="05000000000000000000" pitchFamily="2" charset="2"/>
              <a:buChar char="§"/>
            </a:pPr>
            <a:r>
              <a:rPr lang="en-US" sz="2200" dirty="0">
                <a:solidFill>
                  <a:srgbClr val="032B4A"/>
                </a:solidFill>
              </a:rPr>
              <a:t>Pass a drug test which includes Marijuana </a:t>
            </a:r>
          </a:p>
          <a:p>
            <a:pPr lvl="0">
              <a:buFont typeface="Wingdings" panose="05000000000000000000" pitchFamily="2" charset="2"/>
              <a:buChar char="§"/>
            </a:pPr>
            <a:r>
              <a:rPr lang="en-US" sz="2200" dirty="0">
                <a:solidFill>
                  <a:srgbClr val="032B4A"/>
                </a:solidFill>
              </a:rPr>
              <a:t>Clean driving record </a:t>
            </a:r>
            <a:r>
              <a:rPr lang="en-US" sz="2200" i="1" dirty="0">
                <a:solidFill>
                  <a:srgbClr val="032B4A"/>
                </a:solidFill>
              </a:rPr>
              <a:t>(must have a valid drivers license with 3 or less infractions in a 3 year period and/or no DUI/OUI in the past 7 years</a:t>
            </a:r>
            <a:r>
              <a:rPr lang="en-US" sz="2200" i="1" strike="sngStrike" dirty="0">
                <a:solidFill>
                  <a:srgbClr val="032B4A"/>
                </a:solidFill>
              </a:rPr>
              <a:t>) </a:t>
            </a:r>
          </a:p>
          <a:p>
            <a:pPr>
              <a:buFont typeface="Wingdings" panose="05000000000000000000" pitchFamily="2" charset="2"/>
              <a:buChar char="§"/>
            </a:pPr>
            <a:r>
              <a:rPr lang="en-US" sz="2100" dirty="0" smtClean="0"/>
              <a:t>Health Requirement Checklist verify with STCC</a:t>
            </a:r>
          </a:p>
          <a:p>
            <a:pPr>
              <a:buFont typeface="Wingdings" panose="05000000000000000000" pitchFamily="2" charset="2"/>
              <a:buChar char="§"/>
            </a:pPr>
            <a:endParaRPr lang="en-US" dirty="0" smtClean="0"/>
          </a:p>
        </p:txBody>
      </p:sp>
      <p:pic>
        <p:nvPicPr>
          <p:cNvPr id="6" name="Picture 5"/>
          <p:cNvPicPr>
            <a:picLocks noChangeAspect="1"/>
          </p:cNvPicPr>
          <p:nvPr/>
        </p:nvPicPr>
        <p:blipFill>
          <a:blip r:embed="rId2"/>
          <a:stretch>
            <a:fillRect/>
          </a:stretch>
        </p:blipFill>
        <p:spPr>
          <a:xfrm>
            <a:off x="7412986" y="176629"/>
            <a:ext cx="1632635" cy="917333"/>
          </a:xfrm>
          <a:prstGeom prst="rect">
            <a:avLst/>
          </a:prstGeom>
        </p:spPr>
      </p:pic>
    </p:spTree>
    <p:extLst>
      <p:ext uri="{BB962C8B-B14F-4D97-AF65-F5344CB8AC3E}">
        <p14:creationId xmlns:p14="http://schemas.microsoft.com/office/powerpoint/2010/main" val="2413140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Overview </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11</a:t>
            </a:fld>
            <a:endParaRPr lang="en-US" dirty="0"/>
          </a:p>
        </p:txBody>
      </p:sp>
      <p:pic>
        <p:nvPicPr>
          <p:cNvPr id="7" name="Content Placeholder 6"/>
          <p:cNvPicPr>
            <a:picLocks noGrp="1" noChangeAspect="1"/>
          </p:cNvPicPr>
          <p:nvPr>
            <p:ph sz="quarter" idx="10"/>
          </p:nvPr>
        </p:nvPicPr>
        <p:blipFill>
          <a:blip r:embed="rId2"/>
          <a:stretch>
            <a:fillRect/>
          </a:stretch>
        </p:blipFill>
        <p:spPr>
          <a:xfrm>
            <a:off x="1054454" y="1446213"/>
            <a:ext cx="7035091" cy="4525962"/>
          </a:xfrm>
          <a:prstGeom prst="rect">
            <a:avLst/>
          </a:prstGeom>
        </p:spPr>
      </p:pic>
    </p:spTree>
    <p:extLst>
      <p:ext uri="{BB962C8B-B14F-4D97-AF65-F5344CB8AC3E}">
        <p14:creationId xmlns:p14="http://schemas.microsoft.com/office/powerpoint/2010/main" val="3517332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Stay Informed</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12</a:t>
            </a:fld>
            <a:endParaRPr lang="en-US" dirty="0"/>
          </a:p>
        </p:txBody>
      </p:sp>
      <p:pic>
        <p:nvPicPr>
          <p:cNvPr id="7" name="Content Placeholder 6"/>
          <p:cNvPicPr>
            <a:picLocks noGrp="1" noChangeAspect="1"/>
          </p:cNvPicPr>
          <p:nvPr>
            <p:ph sz="quarter" idx="10"/>
          </p:nvPr>
        </p:nvPicPr>
        <p:blipFill>
          <a:blip r:embed="rId2"/>
          <a:stretch>
            <a:fillRect/>
          </a:stretch>
        </p:blipFill>
        <p:spPr>
          <a:xfrm>
            <a:off x="751942" y="1778542"/>
            <a:ext cx="7640116" cy="2810267"/>
          </a:xfrm>
          <a:prstGeom prst="rect">
            <a:avLst/>
          </a:prstGeom>
        </p:spPr>
      </p:pic>
      <p:sp>
        <p:nvSpPr>
          <p:cNvPr id="8" name="TextBox 7"/>
          <p:cNvSpPr txBox="1"/>
          <p:nvPr/>
        </p:nvSpPr>
        <p:spPr>
          <a:xfrm>
            <a:off x="750349" y="4929918"/>
            <a:ext cx="7640117" cy="923330"/>
          </a:xfrm>
          <a:prstGeom prst="rect">
            <a:avLst/>
          </a:prstGeom>
          <a:noFill/>
        </p:spPr>
        <p:txBody>
          <a:bodyPr wrap="square" rtlCol="0">
            <a:spAutoFit/>
          </a:bodyPr>
          <a:lstStyle/>
          <a:p>
            <a:pPr algn="ctr"/>
            <a:r>
              <a:rPr lang="en-US" dirty="0" smtClean="0"/>
              <a:t>Program Webpage</a:t>
            </a:r>
            <a:r>
              <a:rPr lang="en-US" dirty="0"/>
              <a:t> </a:t>
            </a:r>
            <a:r>
              <a:rPr lang="en-US" dirty="0" smtClean="0"/>
              <a:t>(visit regular to view all program relation information </a:t>
            </a:r>
          </a:p>
          <a:p>
            <a:pPr algn="ctr"/>
            <a:r>
              <a:rPr lang="en-US" dirty="0">
                <a:hlinkClick r:id="rId3"/>
              </a:rPr>
              <a:t>https://westernmasshealthcareers.org/emt-training-and-employment-plan-masshire</a:t>
            </a:r>
            <a:r>
              <a:rPr lang="en-US" dirty="0" smtClean="0">
                <a:hlinkClick r:id="rId3"/>
              </a:rPr>
              <a:t>/</a:t>
            </a:r>
            <a:r>
              <a:rPr lang="en-US" dirty="0" smtClean="0"/>
              <a:t>  </a:t>
            </a:r>
            <a:endParaRPr lang="en-US" dirty="0"/>
          </a:p>
        </p:txBody>
      </p:sp>
    </p:spTree>
    <p:extLst>
      <p:ext uri="{BB962C8B-B14F-4D97-AF65-F5344CB8AC3E}">
        <p14:creationId xmlns:p14="http://schemas.microsoft.com/office/powerpoint/2010/main" val="2305468691"/>
      </p:ext>
    </p:extLst>
  </p:cSld>
  <p:clrMapOvr>
    <a:masterClrMapping/>
  </p:clrMapOvr>
</p:sld>
</file>

<file path=ppt/theme/theme1.xml><?xml version="1.0" encoding="utf-8"?>
<a:theme xmlns:a="http://schemas.openxmlformats.org/drawingml/2006/main" name="Office Theme">
  <a:themeElements>
    <a:clrScheme name="MassHire">
      <a:dk1>
        <a:srgbClr val="009876"/>
      </a:dk1>
      <a:lt1>
        <a:srgbClr val="FFFFFF"/>
      </a:lt1>
      <a:dk2>
        <a:srgbClr val="032B4A"/>
      </a:dk2>
      <a:lt2>
        <a:srgbClr val="FDB525"/>
      </a:lt2>
      <a:accent1>
        <a:srgbClr val="D1D3D4"/>
      </a:accent1>
      <a:accent2>
        <a:srgbClr val="63BCE6"/>
      </a:accent2>
      <a:accent3>
        <a:srgbClr val="AF48B7"/>
      </a:accent3>
      <a:accent4>
        <a:srgbClr val="27C19F"/>
      </a:accent4>
      <a:accent5>
        <a:srgbClr val="436581"/>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4419</TotalTime>
  <Words>1089</Words>
  <Application>Microsoft Office PowerPoint</Application>
  <PresentationFormat>On-screen Show (4:3)</PresentationFormat>
  <Paragraphs>111</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Courier New</vt:lpstr>
      <vt:lpstr>Lucida Grande</vt:lpstr>
      <vt:lpstr>Wingdings</vt:lpstr>
      <vt:lpstr>Office Theme</vt:lpstr>
      <vt:lpstr>Healthcare Careers Pathways Program</vt:lpstr>
      <vt:lpstr>Overview</vt:lpstr>
      <vt:lpstr>Grant Program Eligibility Requirements</vt:lpstr>
      <vt:lpstr>Grant Program Registration Process </vt:lpstr>
      <vt:lpstr>Grant Program Recruitment Plan </vt:lpstr>
      <vt:lpstr>Training Institution Options </vt:lpstr>
      <vt:lpstr>Training Program Eligibility:  NCTI </vt:lpstr>
      <vt:lpstr>Training Program Eligibility:  EMT Academy</vt:lpstr>
      <vt:lpstr>Training Program Eligibility:  Greenfield Community College </vt:lpstr>
      <vt:lpstr>Training Program Eligibility:  Springfield Technical Community College This is a Hybrid course (online learning with in person labs)</vt:lpstr>
      <vt:lpstr>Program Overview </vt:lpstr>
      <vt:lpstr>Stay Informed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Pertuso</dc:creator>
  <cp:lastModifiedBy>Peta-Gaye Porter</cp:lastModifiedBy>
  <cp:revision>132</cp:revision>
  <cp:lastPrinted>2022-08-01T17:08:46Z</cp:lastPrinted>
  <dcterms:created xsi:type="dcterms:W3CDTF">2018-04-17T17:15:10Z</dcterms:created>
  <dcterms:modified xsi:type="dcterms:W3CDTF">2023-12-17T01:39:37Z</dcterms:modified>
</cp:coreProperties>
</file>